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3" r:id="rId4"/>
    <p:sldId id="277" r:id="rId5"/>
    <p:sldId id="279" r:id="rId6"/>
    <p:sldId id="280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1" r:id="rId17"/>
    <p:sldId id="275" r:id="rId18"/>
  </p:sldIdLst>
  <p:sldSz cx="12801600" cy="9601200" type="A3"/>
  <p:notesSz cx="6858000" cy="9144000"/>
  <p:defaultTextStyle>
    <a:defPPr>
      <a:defRPr lang="et-EE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00"/>
    <a:srgbClr val="FFB84C"/>
    <a:srgbClr val="FFC44C"/>
    <a:srgbClr val="FFC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55" d="100"/>
          <a:sy n="55" d="100"/>
        </p:scale>
        <p:origin x="8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23DA-6142-48EA-A48D-2B5AC170BEB0}" type="datetimeFigureOut">
              <a:rPr lang="et-EE" smtClean="0"/>
              <a:t>17.03.2023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4F36-C81E-4454-9B1E-0FA2BBF7FD3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7768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23DA-6142-48EA-A48D-2B5AC170BEB0}" type="datetimeFigureOut">
              <a:rPr lang="et-EE" smtClean="0"/>
              <a:t>17.03.2023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4F36-C81E-4454-9B1E-0FA2BBF7FD3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5870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23DA-6142-48EA-A48D-2B5AC170BEB0}" type="datetimeFigureOut">
              <a:rPr lang="et-EE" smtClean="0"/>
              <a:t>17.03.2023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4F36-C81E-4454-9B1E-0FA2BBF7FD3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292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C2E7C8F-BE7C-45A3-B546-7CD1DCABB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77880519-EB28-40DD-A22D-398A07D1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9F95D62-52A1-4D2B-B313-B9D69755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DF59AF00-8199-40BC-B5C7-3A82BD64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60E2B99-ADD2-4713-BA79-DF00E632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4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2FB813F-5729-4173-A3D2-F19DC75AD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10D0F26-59BE-487D-B600-C35F7B623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58687C4-C903-4418-A844-FC4C817F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31774B2-BB07-406F-9A1F-BCE68196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CC2EA18-4EC3-429B-86C6-06FC6770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5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86D7302-A9B7-443E-AEDF-83C214A9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D746D0E-C064-4D77-AE09-9BBCF2D10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D9BDDA6-5863-4253-AFFA-7C56E2DA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1796817-F08E-464A-8C0F-A4FD1D2F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21C4CA6-ECE1-4C4B-91C7-E02F06C5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5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E711608-22F5-4CBD-8C60-6F54F6CE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598FAD2-EE02-477D-85E3-7C9F2EFD1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CA772922-EF0F-4E2D-8808-D6D989D1D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860E2A9B-DE0B-4DAB-A41E-06E41CB6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50647CF8-BF1D-462E-9290-47C90B77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CAC92073-E7A7-4A43-B84A-41B93A82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5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17A9EF8-5C78-42F7-A6DD-B705D59A0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8B1A3E4-8A16-4C81-B2AD-5C4DBA1BD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CFDB009C-1269-4E87-8776-A0C2C0B19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582F753F-9BCA-4B9C-9071-94D0619E1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CC1E7753-9073-475D-9C13-4DA41A3CE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E4530B6D-C295-4D1C-AA2D-5A1ADB2E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6DB5BBA5-83FC-4E11-97BE-FF339CB8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FC7ACE97-B77E-4FAE-9431-52DE7E51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3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A9762A0-E49C-45EC-A636-8D0F3B72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13D22886-59F2-43E2-B4BA-AE485DB3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5A08DBC3-63AA-4C99-9B1A-FA7622C4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2994A3E3-E4FB-49D4-944B-AB86ED37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0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49DD959B-D149-430B-A0F1-6A65A183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D3732088-844F-4AAF-9C6C-3CF9BE62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95CB808-3B0F-4619-97DF-38DB7786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04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D2A2B77-EE2E-401F-8338-8622A33F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25DCFBE-7D2B-4A88-82C0-1D86B111C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24C407AE-77D0-4EED-804A-D52ACF0EF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272FE211-D9C8-4281-A476-8527C83B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75A63DD8-2E1F-4A53-A96A-07C98D03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0EDC9B6F-0388-4E2D-8E2A-861E5724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6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23DA-6142-48EA-A48D-2B5AC170BEB0}" type="datetimeFigureOut">
              <a:rPr lang="et-EE" smtClean="0"/>
              <a:t>17.03.2023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4F36-C81E-4454-9B1E-0FA2BBF7FD3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8624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0710464-8500-42C5-A768-674D733D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1CC2B02F-17A2-4CA4-B2E7-D15E9E81F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8D7E8853-1FB4-4F63-B1B7-DA0A110DB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360F57ED-D8E4-4FD5-9B0D-122920C45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DA34FF30-9BF8-4508-A84A-4D7AE22A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CD8EF8D5-089A-4AF8-AF8D-352B0C68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68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12FB344-0894-41F0-9A5A-CCD00728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A5B7733B-4A9B-4A87-9027-429D2D909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A0A2863D-66D8-4298-8DF8-634EBDA7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D26BF7C-DC9D-4C71-A496-C9031E32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95D0059-9B37-4C5B-9B40-0978F47D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8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CF194ED7-D9E4-437D-BF01-A547CF1AE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42F765BB-1A32-48E8-8B80-397AF5AD0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B65551A-06A5-48BC-8D29-D1112467C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927D6FB7-873D-4E00-89EA-0732D9301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3AD759C-62FE-4322-AB0B-732B80BB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37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C2E7C8F-BE7C-45A3-B546-7CD1DCABB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77880519-EB28-40DD-A22D-398A07D1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9F95D62-52A1-4D2B-B313-B9D69755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DF59AF00-8199-40BC-B5C7-3A82BD64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60E2B99-ADD2-4713-BA79-DF00E632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44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2FB813F-5729-4173-A3D2-F19DC75AD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10D0F26-59BE-487D-B600-C35F7B623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58687C4-C903-4418-A844-FC4C817F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31774B2-BB07-406F-9A1F-BCE68196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CC2EA18-4EC3-429B-86C6-06FC6770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4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86D7302-A9B7-443E-AEDF-83C214A9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D746D0E-C064-4D77-AE09-9BBCF2D10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D9BDDA6-5863-4253-AFFA-7C56E2DA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1796817-F08E-464A-8C0F-A4FD1D2F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21C4CA6-ECE1-4C4B-91C7-E02F06C5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67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E711608-22F5-4CBD-8C60-6F54F6CE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598FAD2-EE02-477D-85E3-7C9F2EFD1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CA772922-EF0F-4E2D-8808-D6D989D1D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860E2A9B-DE0B-4DAB-A41E-06E41CB6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50647CF8-BF1D-462E-9290-47C90B77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CAC92073-E7A7-4A43-B84A-41B93A82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18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17A9EF8-5C78-42F7-A6DD-B705D59A0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8B1A3E4-8A16-4C81-B2AD-5C4DBA1BD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CFDB009C-1269-4E87-8776-A0C2C0B19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582F753F-9BCA-4B9C-9071-94D0619E1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CC1E7753-9073-475D-9C13-4DA41A3CE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E4530B6D-C295-4D1C-AA2D-5A1ADB2E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6DB5BBA5-83FC-4E11-97BE-FF339CB8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FC7ACE97-B77E-4FAE-9431-52DE7E51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6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A9762A0-E49C-45EC-A636-8D0F3B72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13D22886-59F2-43E2-B4BA-AE485DB3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5A08DBC3-63AA-4C99-9B1A-FA7622C4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2994A3E3-E4FB-49D4-944B-AB86ED37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61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49DD959B-D149-430B-A0F1-6A65A183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D3732088-844F-4AAF-9C6C-3CF9BE62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95CB808-3B0F-4619-97DF-38DB7786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5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23DA-6142-48EA-A48D-2B5AC170BEB0}" type="datetimeFigureOut">
              <a:rPr lang="et-EE" smtClean="0"/>
              <a:t>17.03.2023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4F36-C81E-4454-9B1E-0FA2BBF7FD3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06426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D2A2B77-EE2E-401F-8338-8622A33F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25DCFBE-7D2B-4A88-82C0-1D86B111C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24C407AE-77D0-4EED-804A-D52ACF0EF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272FE211-D9C8-4281-A476-8527C83B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75A63DD8-2E1F-4A53-A96A-07C98D03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0EDC9B6F-0388-4E2D-8E2A-861E5724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12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0710464-8500-42C5-A768-674D733D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1CC2B02F-17A2-4CA4-B2E7-D15E9E81F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8D7E8853-1FB4-4F63-B1B7-DA0A110DB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360F57ED-D8E4-4FD5-9B0D-122920C45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DA34FF30-9BF8-4508-A84A-4D7AE22A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CD8EF8D5-089A-4AF8-AF8D-352B0C68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19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12FB344-0894-41F0-9A5A-CCD00728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A5B7733B-4A9B-4A87-9027-429D2D909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A0A2863D-66D8-4298-8DF8-634EBDA7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D26BF7C-DC9D-4C71-A496-C9031E32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95D0059-9B37-4C5B-9B40-0978F47D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8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CF194ED7-D9E4-437D-BF01-A547CF1AE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42F765BB-1A32-48E8-8B80-397AF5AD0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B65551A-06A5-48BC-8D29-D1112467C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927D6FB7-873D-4E00-89EA-0732D9301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3AD759C-62FE-4322-AB0B-732B80BB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1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23DA-6142-48EA-A48D-2B5AC170BEB0}" type="datetimeFigureOut">
              <a:rPr lang="et-EE" smtClean="0"/>
              <a:t>17.03.2023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4F36-C81E-4454-9B1E-0FA2BBF7FD3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023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23DA-6142-48EA-A48D-2B5AC170BEB0}" type="datetimeFigureOut">
              <a:rPr lang="et-EE" smtClean="0"/>
              <a:t>17.03.2023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4F36-C81E-4454-9B1E-0FA2BBF7FD3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145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23DA-6142-48EA-A48D-2B5AC170BEB0}" type="datetimeFigureOut">
              <a:rPr lang="et-EE" smtClean="0"/>
              <a:t>17.03.2023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4F36-C81E-4454-9B1E-0FA2BBF7FD3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4952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23DA-6142-48EA-A48D-2B5AC170BEB0}" type="datetimeFigureOut">
              <a:rPr lang="et-EE" smtClean="0"/>
              <a:t>17.03.2023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4F36-C81E-4454-9B1E-0FA2BBF7FD3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536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23DA-6142-48EA-A48D-2B5AC170BEB0}" type="datetimeFigureOut">
              <a:rPr lang="et-EE" smtClean="0"/>
              <a:t>17.03.2023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4F36-C81E-4454-9B1E-0FA2BBF7FD3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8164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23DA-6142-48EA-A48D-2B5AC170BEB0}" type="datetimeFigureOut">
              <a:rPr lang="et-EE" smtClean="0"/>
              <a:t>17.03.2023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4F36-C81E-4454-9B1E-0FA2BBF7FD3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8557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223DA-6142-48EA-A48D-2B5AC170BEB0}" type="datetimeFigureOut">
              <a:rPr lang="et-EE" smtClean="0"/>
              <a:t>17.03.2023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E4F36-C81E-4454-9B1E-0FA2BBF7FD3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27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246B7241-A4E6-4E99-B159-0FF6A12B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2DA35AB-575B-40F3-A15A-6C3D69A52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320EE7CB-AC29-474F-98D0-AE493A553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/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 defTabSz="960120"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B171245-05B1-49F3-A4CB-B124EF752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/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D9A5F45-2E75-4485-898A-F3F660891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/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 defTabSz="960120"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4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246B7241-A4E6-4E99-B159-0FF6A12B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2DA35AB-575B-40F3-A15A-6C3D69A52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320EE7CB-AC29-474F-98D0-AE493A553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/>
            <a:fld id="{DDF9EB3B-54B6-4EBA-8780-F8EE6C1E570C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 defTabSz="960120"/>
              <a:t>17.03.2023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B171245-05B1-49F3-A4CB-B124EF752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/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D9A5F45-2E75-4485-898A-F3F660891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/>
            <a:fld id="{7100516E-03F0-4A52-8F79-6B753AF11A3A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 defTabSz="960120"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8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ehapaas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731883A-7486-4BD3-B38E-6445D6B2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83" y="1583531"/>
            <a:ext cx="5956023" cy="1777434"/>
          </a:xfrm>
        </p:spPr>
        <p:txBody>
          <a:bodyPr>
            <a:noAutofit/>
          </a:bodyPr>
          <a:lstStyle/>
          <a:p>
            <a:r>
              <a:rPr lang="et-EE" sz="3360" b="1" dirty="0">
                <a:solidFill>
                  <a:schemeClr val="accent6"/>
                </a:solidFill>
              </a:rPr>
              <a:t>Kogukondliku koostöömudel  eakate ja erivajadustega inimeste 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8086" y="3632454"/>
            <a:ext cx="4800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7C65C5F-A7E4-4BE1-9313-1B98DF5B3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93" y="3903936"/>
            <a:ext cx="6938178" cy="3635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sz="1890" dirty="0"/>
          </a:p>
          <a:p>
            <a:pPr marL="0" indent="0">
              <a:buNone/>
            </a:pPr>
            <a:r>
              <a:rPr lang="et-EE" sz="1890" b="1" dirty="0"/>
              <a:t>Eha Paas</a:t>
            </a:r>
          </a:p>
          <a:p>
            <a:pPr marL="0" indent="0">
              <a:buNone/>
            </a:pPr>
            <a:r>
              <a:rPr lang="et-EE" sz="1890" dirty="0"/>
              <a:t>Kogukondade arendamise ja </a:t>
            </a:r>
            <a:r>
              <a:rPr lang="et-EE" sz="1890"/>
              <a:t>heaolu magister</a:t>
            </a:r>
            <a:endParaRPr lang="et-EE" sz="1890" dirty="0"/>
          </a:p>
          <a:p>
            <a:pPr marL="0" indent="0">
              <a:buNone/>
            </a:pPr>
            <a:r>
              <a:rPr lang="et-EE" sz="1890" dirty="0"/>
              <a:t>Liikumise Kodukant seltsiliste projekti ekspert ja koolitaja</a:t>
            </a:r>
          </a:p>
          <a:p>
            <a:pPr marL="0" indent="0">
              <a:buNone/>
            </a:pPr>
            <a:r>
              <a:rPr lang="et-EE" sz="1890" dirty="0"/>
              <a:t>15. märts 2023</a:t>
            </a:r>
          </a:p>
        </p:txBody>
      </p:sp>
      <p:pic>
        <p:nvPicPr>
          <p:cNvPr id="5" name="Pilt 4" descr="Pilt, millel on kujutatud sein, siseruumis, põrand&#10;&#10;Kirjeldus on genereeritud automaatselt">
            <a:extLst>
              <a:ext uri="{FF2B5EF4-FFF2-40B4-BE49-F238E27FC236}">
                <a16:creationId xmlns:a16="http://schemas.microsoft.com/office/drawing/2014/main" id="{8BDA654F-E28D-4B8A-88A7-438D8AA993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2" b="-1"/>
          <a:stretch/>
        </p:blipFill>
        <p:spPr>
          <a:xfrm>
            <a:off x="6172791" y="1200161"/>
            <a:ext cx="6628808" cy="7200886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65" y="7083635"/>
            <a:ext cx="1978018" cy="998611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218" y="6933943"/>
            <a:ext cx="3117459" cy="1382693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380" y="7083636"/>
            <a:ext cx="1190652" cy="11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5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6408777" y="420623"/>
            <a:ext cx="5687568" cy="817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dirty="0"/>
          </a:p>
          <a:p>
            <a:r>
              <a:rPr lang="et-EE" sz="2800" dirty="0"/>
              <a:t>Kogukonna vabatahtlike </a:t>
            </a:r>
            <a:r>
              <a:rPr lang="et-EE" sz="2800" b="1" dirty="0"/>
              <a:t>seltsiliste koolitamine</a:t>
            </a:r>
          </a:p>
          <a:p>
            <a:endParaRPr lang="et-EE" sz="2800" dirty="0"/>
          </a:p>
          <a:p>
            <a:r>
              <a:rPr lang="et-EE" sz="2800" b="1" dirty="0"/>
              <a:t>Eetika</a:t>
            </a:r>
            <a:r>
              <a:rPr lang="et-EE" sz="2800" dirty="0"/>
              <a:t>küsimused, taustakontroll</a:t>
            </a:r>
          </a:p>
          <a:p>
            <a:endParaRPr lang="et-EE" sz="2800" dirty="0"/>
          </a:p>
          <a:p>
            <a:r>
              <a:rPr lang="et-EE" sz="2800" dirty="0"/>
              <a:t>Koostööks osapoolte vahel sõlmitakse </a:t>
            </a:r>
            <a:r>
              <a:rPr lang="et-EE" sz="2800" b="1" dirty="0"/>
              <a:t>hea tahte kokkulepe</a:t>
            </a:r>
          </a:p>
          <a:p>
            <a:endParaRPr lang="et-EE" sz="2800" dirty="0"/>
          </a:p>
          <a:p>
            <a:r>
              <a:rPr lang="et-EE" sz="2800" dirty="0"/>
              <a:t>Vabatahtlikele selgitatakse nende tegevusega kaasnevaid </a:t>
            </a:r>
            <a:r>
              <a:rPr lang="et-EE" sz="2800" b="1" dirty="0"/>
              <a:t>hüvesid ja kohustusi</a:t>
            </a:r>
          </a:p>
          <a:p>
            <a:endParaRPr lang="et-EE" sz="2800" dirty="0"/>
          </a:p>
          <a:p>
            <a:r>
              <a:rPr lang="et-EE" sz="2800" dirty="0"/>
              <a:t>Vabatahtlikel seltsiliste </a:t>
            </a:r>
            <a:r>
              <a:rPr lang="et-EE" sz="2800" b="1" dirty="0"/>
              <a:t>tegevuse tagasisidestamine</a:t>
            </a:r>
          </a:p>
          <a:p>
            <a:endParaRPr lang="et-EE" sz="2800" dirty="0"/>
          </a:p>
          <a:p>
            <a:r>
              <a:rPr lang="et-EE" sz="2800" dirty="0"/>
              <a:t>Vabatahtlike seltsiliste </a:t>
            </a:r>
            <a:r>
              <a:rPr lang="et-EE" sz="2800" b="1" dirty="0"/>
              <a:t>hirmude mahavõtmine</a:t>
            </a:r>
            <a:r>
              <a:rPr lang="et-EE" sz="2800" dirty="0"/>
              <a:t> nn vastutuskoorma ees	</a:t>
            </a:r>
            <a:r>
              <a:rPr lang="et-EE" dirty="0"/>
              <a:t>	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553" y="0"/>
            <a:ext cx="5896713" cy="9698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720" y="2596896"/>
            <a:ext cx="398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/>
              <a:t>5</a:t>
            </a:r>
            <a:r>
              <a:rPr lang="fi-FI" sz="4000" dirty="0"/>
              <a:t>. </a:t>
            </a:r>
            <a:r>
              <a:rPr lang="fi-FI" sz="4000" dirty="0" err="1"/>
              <a:t>Samm</a:t>
            </a:r>
            <a:r>
              <a:rPr lang="fi-FI" sz="4000" dirty="0"/>
              <a:t>   </a:t>
            </a:r>
            <a:endParaRPr lang="et-EE" sz="4000" dirty="0"/>
          </a:p>
          <a:p>
            <a:r>
              <a:rPr lang="et-EE" sz="4000" dirty="0"/>
              <a:t>Kogukonna seltsiliste võimekuse arendamine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73905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6408776" y="420623"/>
            <a:ext cx="6191655" cy="8394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dirty="0"/>
          </a:p>
          <a:p>
            <a:r>
              <a:rPr lang="et-EE" sz="2800" dirty="0"/>
              <a:t>Vabatahtliku seltsilise tegevus </a:t>
            </a:r>
            <a:r>
              <a:rPr lang="et-EE" sz="2800" b="1" dirty="0"/>
              <a:t>aitab saavutada tervena vananemist </a:t>
            </a:r>
            <a:r>
              <a:rPr lang="et-EE" sz="2800" dirty="0"/>
              <a:t>– nt toetab funktsionaalsete võimekuste arendamist ja säilitamist, mis tagab heaolu ning lubab inimesel läbi elu olla see ja teha seda, mida ta parasjagu väärtuslikuks peab (T. </a:t>
            </a:r>
            <a:r>
              <a:rPr lang="et-EE" sz="2800" dirty="0" err="1"/>
              <a:t>Tambaum</a:t>
            </a:r>
            <a:r>
              <a:rPr lang="et-EE" sz="2800" dirty="0"/>
              <a:t>). </a:t>
            </a:r>
          </a:p>
          <a:p>
            <a:endParaRPr lang="et-EE" sz="2800" dirty="0"/>
          </a:p>
          <a:p>
            <a:r>
              <a:rPr lang="et-EE" sz="2800" dirty="0"/>
              <a:t>Vabatahtliku seltsilise tegevus on </a:t>
            </a:r>
            <a:r>
              <a:rPr lang="et-EE" sz="2800" b="1" dirty="0"/>
              <a:t>koos õppimine mõlemale poolele.</a:t>
            </a:r>
            <a:r>
              <a:rPr lang="et-EE" sz="2800" dirty="0"/>
              <a:t> Sealjuures inimeste aktiivse elu juurde (tagasi) toomine.</a:t>
            </a:r>
          </a:p>
          <a:p>
            <a:r>
              <a:rPr lang="et-EE" sz="2800" dirty="0"/>
              <a:t>	Näiteid: vestlused, jalutuskäigud, ühised poeretked, kogukonnasündmustel osalemine, teatrisse minek, kohvitamine, toimetamine aias jne. </a:t>
            </a:r>
          </a:p>
          <a:p>
            <a:endParaRPr lang="et-EE" dirty="0"/>
          </a:p>
          <a:p>
            <a:r>
              <a:rPr lang="et-EE" sz="2800" b="1" dirty="0"/>
              <a:t>Püsivad toetustegevused vabatahtlikule </a:t>
            </a:r>
            <a:r>
              <a:rPr lang="et-EE" dirty="0"/>
              <a:t>	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553" y="0"/>
            <a:ext cx="5896713" cy="9698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720" y="2596896"/>
            <a:ext cx="398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/>
              <a:t>6</a:t>
            </a:r>
            <a:r>
              <a:rPr lang="fi-FI" sz="4000" dirty="0"/>
              <a:t>. </a:t>
            </a:r>
            <a:r>
              <a:rPr lang="fi-FI" sz="4000" dirty="0" err="1"/>
              <a:t>Samm</a:t>
            </a:r>
            <a:r>
              <a:rPr lang="fi-FI" sz="4000" dirty="0"/>
              <a:t>   </a:t>
            </a:r>
            <a:endParaRPr lang="et-EE" sz="4000" dirty="0"/>
          </a:p>
          <a:p>
            <a:r>
              <a:rPr lang="et-EE" sz="4000" dirty="0"/>
              <a:t>Koos tegutsemine ja üksteise toetamine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67877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6408776" y="420623"/>
            <a:ext cx="6191655" cy="720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800" b="1" dirty="0"/>
              <a:t>Kogukond teeb kokkuvõtteid toimunust </a:t>
            </a:r>
            <a:r>
              <a:rPr lang="et-EE" sz="2800" dirty="0"/>
              <a:t>iga poole aasta tagant - arutatakse tehtu üle, hinnatakse tegevuste tulemuslikkust, </a:t>
            </a:r>
            <a:r>
              <a:rPr lang="et-EE" sz="2800" b="1" dirty="0"/>
              <a:t>tunnustatakse vabatahtlikke</a:t>
            </a:r>
            <a:r>
              <a:rPr lang="et-EE" sz="2800" dirty="0"/>
              <a:t>, kogutakse kõigilt asjaosalistelt tagasisidet, ettepanekuid ja soovitusi, vahetatakse muljeid ning kogemusi koos piirkonna koordinaatoriga. </a:t>
            </a:r>
          </a:p>
          <a:p>
            <a:endParaRPr lang="et-EE" sz="2800" dirty="0"/>
          </a:p>
          <a:p>
            <a:r>
              <a:rPr lang="et-EE" sz="2800" b="1" dirty="0"/>
              <a:t>Viiakse sisse vajalikud muudatused</a:t>
            </a:r>
            <a:r>
              <a:rPr lang="et-EE" sz="2800" dirty="0"/>
              <a:t>, kui olukord seda nõuab. Kohandatakse tegevused vastavalt muutuvale olukorrale (kui nt keegi osalejatest enam ei soovi panustada, loobutakse abi vastu võtmisest vms).</a:t>
            </a:r>
          </a:p>
          <a:p>
            <a:endParaRPr lang="et-EE" dirty="0"/>
          </a:p>
          <a:p>
            <a:r>
              <a:rPr lang="et-EE" dirty="0"/>
              <a:t>	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553" y="0"/>
            <a:ext cx="5896713" cy="9698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720" y="2596896"/>
            <a:ext cx="398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/>
              <a:t>7</a:t>
            </a:r>
            <a:r>
              <a:rPr lang="fi-FI" sz="4000" dirty="0"/>
              <a:t>. </a:t>
            </a:r>
            <a:r>
              <a:rPr lang="fi-FI" sz="4000" dirty="0" err="1"/>
              <a:t>Samm</a:t>
            </a:r>
            <a:r>
              <a:rPr lang="fi-FI" sz="4000" dirty="0"/>
              <a:t>   </a:t>
            </a:r>
            <a:r>
              <a:rPr lang="et-EE" sz="4000" dirty="0"/>
              <a:t>Tunnustamine, tegevuste hindamine ja analüüs </a:t>
            </a:r>
          </a:p>
        </p:txBody>
      </p:sp>
    </p:spTree>
    <p:extLst>
      <p:ext uri="{BB962C8B-B14F-4D97-AF65-F5344CB8AC3E}">
        <p14:creationId xmlns:p14="http://schemas.microsoft.com/office/powerpoint/2010/main" val="307258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6408776" y="420623"/>
            <a:ext cx="6191655" cy="968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dirty="0"/>
          </a:p>
          <a:p>
            <a:r>
              <a:rPr lang="et-EE" sz="2800" b="1" dirty="0"/>
              <a:t>Kogukonnad ja seltsilised  vajavad tuge </a:t>
            </a:r>
            <a:r>
              <a:rPr lang="et-EE" sz="2800" dirty="0"/>
              <a:t>– </a:t>
            </a:r>
            <a:r>
              <a:rPr lang="et-EE" sz="2800" dirty="0">
                <a:solidFill>
                  <a:srgbClr val="FF0000"/>
                </a:solidFill>
              </a:rPr>
              <a:t>meil on hetkel selleks koordinaator.</a:t>
            </a:r>
          </a:p>
          <a:p>
            <a:r>
              <a:rPr lang="et-EE" sz="2800" dirty="0"/>
              <a:t>Pideva protsessi hoidmine, mis tagab tegevuste pideva kohendamise ja jätkumise.</a:t>
            </a:r>
          </a:p>
          <a:p>
            <a:endParaRPr lang="et-EE" sz="2800" dirty="0"/>
          </a:p>
          <a:p>
            <a:r>
              <a:rPr lang="et-EE" sz="2800" dirty="0"/>
              <a:t>Kogukondlik </a:t>
            </a:r>
            <a:r>
              <a:rPr lang="et-EE" sz="2800" b="1" dirty="0"/>
              <a:t>üksteise toetamine aitab jagada vastutust </a:t>
            </a:r>
            <a:r>
              <a:rPr lang="et-EE" sz="2800" dirty="0"/>
              <a:t>ning soodustab koos tegutsemist.</a:t>
            </a:r>
          </a:p>
          <a:p>
            <a:endParaRPr lang="et-EE" sz="2800" dirty="0"/>
          </a:p>
          <a:p>
            <a:r>
              <a:rPr lang="et-EE" sz="2800" dirty="0"/>
              <a:t>Kogukonna </a:t>
            </a:r>
            <a:r>
              <a:rPr lang="et-EE" sz="2800" b="1" dirty="0"/>
              <a:t>seltsilised, eakad ja erivajadustega inimesed hindavad jooksvalt oma võimalusi ning olukorda ja otsustavad, kas või millisel viisil nad soovivad tegevustega jätkata.</a:t>
            </a:r>
          </a:p>
          <a:p>
            <a:endParaRPr lang="et-EE" sz="2800" dirty="0"/>
          </a:p>
          <a:p>
            <a:r>
              <a:rPr lang="et-EE" sz="2800" b="1" dirty="0"/>
              <a:t>PS! Vabatahtlike seltsiliste pidev toetamine on kestlikkuse alus! Kui pole Vabatahtlikke seltsilisi, siis pole ka kestlikku mudelit!</a:t>
            </a:r>
          </a:p>
          <a:p>
            <a:endParaRPr lang="et-EE" dirty="0"/>
          </a:p>
          <a:p>
            <a:r>
              <a:rPr lang="et-EE" dirty="0"/>
              <a:t>	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553" y="0"/>
            <a:ext cx="5896713" cy="9698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720" y="2596896"/>
            <a:ext cx="398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/>
              <a:t>KESTLIKKUS</a:t>
            </a:r>
          </a:p>
        </p:txBody>
      </p:sp>
    </p:spTree>
    <p:extLst>
      <p:ext uri="{BB962C8B-B14F-4D97-AF65-F5344CB8AC3E}">
        <p14:creationId xmlns:p14="http://schemas.microsoft.com/office/powerpoint/2010/main" val="274497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5852160" y="182879"/>
            <a:ext cx="6949440" cy="10215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/>
              <a:t>Iseorganiseerunud vabatahtlike rühm (kogukond),  </a:t>
            </a:r>
            <a:r>
              <a:rPr lang="et-EE" sz="2400" dirty="0"/>
              <a:t>mis tegutseb minimaalse protseduuride kogumiga,</a:t>
            </a:r>
          </a:p>
          <a:p>
            <a:r>
              <a:rPr lang="et-EE" sz="2400" dirty="0"/>
              <a:t>edendades samal ajal mitteametlikke protsesse ning lähtudes tervest mõistusest ( kuidas me asju teeme) võib olla vägagi edukas. </a:t>
            </a:r>
          </a:p>
          <a:p>
            <a:endParaRPr lang="et-EE" sz="2400" dirty="0"/>
          </a:p>
          <a:p>
            <a:r>
              <a:rPr lang="et-EE" sz="2400" b="1" dirty="0"/>
              <a:t>Mitteformaalne tegutsemine – aitab kaasata, osaleda, võrgustike luua, paindlikult organisatsioone arendada. </a:t>
            </a:r>
          </a:p>
          <a:p>
            <a:r>
              <a:rPr lang="et-EE" sz="2400" dirty="0"/>
              <a:t>Miinustena saab välja tuua välistamise, vahel ei ole asjad läbipaistvad, ei pruugi olla esindatust, ei taga alati stabiilsust.</a:t>
            </a:r>
          </a:p>
          <a:p>
            <a:endParaRPr lang="et-EE" sz="2400" dirty="0"/>
          </a:p>
          <a:p>
            <a:r>
              <a:rPr lang="et-EE" sz="2400" dirty="0"/>
              <a:t>Tuleb leida tasakaal, ehk </a:t>
            </a:r>
            <a:r>
              <a:rPr lang="et-EE" sz="2400" b="1" dirty="0"/>
              <a:t>kuidas toetada kogukondade iseorganiseerumist hoolekandes nii, et me ei „sõida sisse“  kõigi  tänaste sotsiaalsüsteemi formaalsustega. </a:t>
            </a:r>
          </a:p>
          <a:p>
            <a:endParaRPr lang="et-EE" sz="2400" dirty="0"/>
          </a:p>
          <a:p>
            <a:r>
              <a:rPr lang="et-EE" sz="2400" dirty="0"/>
              <a:t>Mitteformaalne tegutsemine on sama oluline ja väärtuslik kui formaalne tegutsemine! Eriti, kui soovime edendada hoolivust ja inimeste teineteise toetamist!</a:t>
            </a:r>
          </a:p>
          <a:p>
            <a:endParaRPr lang="et-EE" dirty="0"/>
          </a:p>
          <a:p>
            <a:r>
              <a:rPr lang="et-EE" i="1" dirty="0"/>
              <a:t>Allikas: </a:t>
            </a:r>
            <a:r>
              <a:rPr lang="en-US" i="1" dirty="0"/>
              <a:t>Strategies for managing the interplay between formal and informal ways of working with communities</a:t>
            </a:r>
            <a:r>
              <a:rPr lang="et-EE" i="1" dirty="0"/>
              <a:t> </a:t>
            </a:r>
            <a:r>
              <a:rPr lang="en-US" i="1" dirty="0"/>
              <a:t>Alison Gilchrist</a:t>
            </a:r>
            <a:endParaRPr lang="et-EE" i="1" dirty="0"/>
          </a:p>
          <a:p>
            <a:r>
              <a:rPr lang="et-EE" dirty="0"/>
              <a:t>		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553" y="0"/>
            <a:ext cx="5896713" cy="9698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720" y="2596896"/>
            <a:ext cx="3986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/>
              <a:t>Kas kohalik asumiselts võrdub kogukond? </a:t>
            </a:r>
          </a:p>
          <a:p>
            <a:r>
              <a:rPr lang="et-EE" sz="4000" dirty="0"/>
              <a:t>Kus on tasakaal formaalsel ja mitteformaalsel tööl kohtades?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57059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6408776" y="420623"/>
            <a:ext cx="6191655" cy="731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sz="2800" dirty="0"/>
          </a:p>
          <a:p>
            <a:r>
              <a:rPr lang="et-EE" sz="2800" dirty="0"/>
              <a:t>●	</a:t>
            </a:r>
            <a:r>
              <a:rPr lang="et-EE" sz="2800" b="1" dirty="0">
                <a:solidFill>
                  <a:schemeClr val="accent1">
                    <a:lumMod val="75000"/>
                  </a:schemeClr>
                </a:solidFill>
              </a:rPr>
              <a:t>https://www.seltsilised.ee/  </a:t>
            </a:r>
          </a:p>
          <a:p>
            <a:endParaRPr lang="et-EE" sz="2800" dirty="0"/>
          </a:p>
          <a:p>
            <a:endParaRPr lang="et-EE" sz="2800" dirty="0"/>
          </a:p>
          <a:p>
            <a:r>
              <a:rPr lang="et-EE" sz="2800" dirty="0"/>
              <a:t>Detailsemalt on mudel lahti kirjutatud </a:t>
            </a:r>
            <a:r>
              <a:rPr lang="et-EE" sz="2800" b="1" dirty="0"/>
              <a:t>teejuhises.</a:t>
            </a:r>
          </a:p>
          <a:p>
            <a:r>
              <a:rPr lang="et-EE" sz="2800" dirty="0"/>
              <a:t>Tulemused võtame kokku 2023 juunis.</a:t>
            </a:r>
          </a:p>
          <a:p>
            <a:endParaRPr lang="et-EE" sz="2800" dirty="0"/>
          </a:p>
          <a:p>
            <a:endParaRPr lang="et-EE" sz="2800" dirty="0"/>
          </a:p>
          <a:p>
            <a:endParaRPr lang="et-EE" sz="2800" dirty="0"/>
          </a:p>
          <a:p>
            <a:endParaRPr lang="et-EE" sz="2800" dirty="0"/>
          </a:p>
          <a:p>
            <a:r>
              <a:rPr lang="et-EE" sz="2800" b="1" dirty="0"/>
              <a:t>Aitäh kuulamast!</a:t>
            </a:r>
          </a:p>
          <a:p>
            <a:endParaRPr lang="et-EE" sz="2800" dirty="0"/>
          </a:p>
          <a:p>
            <a:r>
              <a:rPr lang="et-EE" sz="2800" dirty="0"/>
              <a:t>Eha Paas</a:t>
            </a:r>
          </a:p>
          <a:p>
            <a:r>
              <a:rPr lang="et-EE" sz="2800" dirty="0">
                <a:hlinkClick r:id="rId2"/>
              </a:rPr>
              <a:t>ehapaas@gmail.com</a:t>
            </a:r>
            <a:endParaRPr lang="et-EE" sz="2800" dirty="0"/>
          </a:p>
          <a:p>
            <a:r>
              <a:rPr lang="et-EE" sz="2800" dirty="0"/>
              <a:t>5170214</a:t>
            </a:r>
          </a:p>
          <a:p>
            <a:r>
              <a:rPr lang="et-EE" dirty="0"/>
              <a:t>	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553" y="0"/>
            <a:ext cx="5896713" cy="9698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720" y="2596896"/>
            <a:ext cx="398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/>
              <a:t>LISAINFO </a:t>
            </a:r>
          </a:p>
        </p:txBody>
      </p:sp>
    </p:spTree>
    <p:extLst>
      <p:ext uri="{BB962C8B-B14F-4D97-AF65-F5344CB8AC3E}">
        <p14:creationId xmlns:p14="http://schemas.microsoft.com/office/powerpoint/2010/main" val="415475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" y="1200150"/>
            <a:ext cx="12798400" cy="720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endParaRPr lang="en-US" sz="1890">
              <a:solidFill>
                <a:prstClr val="white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00150"/>
            <a:ext cx="4375635" cy="72009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endParaRPr lang="en-US" sz="1890">
              <a:solidFill>
                <a:prstClr val="white"/>
              </a:solidFill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DCB5CCA0-4EAC-43F2-82B4-89C151C6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76" y="2411401"/>
            <a:ext cx="3360420" cy="4684221"/>
          </a:xfrm>
        </p:spPr>
        <p:txBody>
          <a:bodyPr>
            <a:normAutofit/>
          </a:bodyPr>
          <a:lstStyle/>
          <a:p>
            <a:r>
              <a:rPr lang="et-EE" b="1" dirty="0">
                <a:solidFill>
                  <a:srgbClr val="FFFFFF"/>
                </a:solidFill>
              </a:rPr>
              <a:t>Kogukond 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927922" y="3778403"/>
            <a:ext cx="4287605" cy="428760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60120"/>
            <a:endParaRPr lang="en-US" sz="1890" dirty="0">
              <a:solidFill>
                <a:prstClr val="black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862620C-B149-4E95-AD7E-9ABAA9BB8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572" y="493776"/>
            <a:ext cx="7124204" cy="7005304"/>
          </a:xfrm>
        </p:spPr>
        <p:txBody>
          <a:bodyPr anchor="ctr">
            <a:noAutofit/>
          </a:bodyPr>
          <a:lstStyle/>
          <a:p>
            <a:endParaRPr lang="et-EE" sz="3200" b="1" dirty="0"/>
          </a:p>
          <a:p>
            <a:endParaRPr lang="et-EE" sz="3200" b="1" dirty="0"/>
          </a:p>
          <a:p>
            <a:pPr marL="0" indent="0">
              <a:buNone/>
            </a:pPr>
            <a:r>
              <a:rPr lang="et-EE" sz="3200" b="1" dirty="0"/>
              <a:t> </a:t>
            </a:r>
          </a:p>
          <a:p>
            <a:pPr marL="0" indent="0">
              <a:buNone/>
            </a:pPr>
            <a:r>
              <a:rPr lang="et-EE" sz="4000" dirty="0"/>
              <a:t>… on inimesed, kelle vahel on </a:t>
            </a:r>
            <a:r>
              <a:rPr lang="et-EE" sz="4000" b="1" dirty="0"/>
              <a:t>suhted, </a:t>
            </a:r>
            <a:r>
              <a:rPr lang="et-EE" sz="4000" dirty="0"/>
              <a:t>igapäevastes toimingutes </a:t>
            </a:r>
            <a:r>
              <a:rPr lang="et-EE" sz="4000" b="1" dirty="0"/>
              <a:t>teineteise toetamine</a:t>
            </a:r>
            <a:r>
              <a:rPr lang="et-EE" sz="4000" dirty="0"/>
              <a:t>, </a:t>
            </a:r>
            <a:r>
              <a:rPr lang="et-EE" sz="4000" b="1" dirty="0"/>
              <a:t>ühised sihid ja nende nimel koos toimetamine</a:t>
            </a:r>
            <a:r>
              <a:rPr lang="et-EE" sz="4000" dirty="0"/>
              <a:t>.</a:t>
            </a:r>
          </a:p>
          <a:p>
            <a:pPr marL="0" indent="0">
              <a:buNone/>
            </a:pPr>
            <a:endParaRPr lang="et-EE" sz="4000" dirty="0"/>
          </a:p>
          <a:p>
            <a:pPr marL="0" indent="0">
              <a:buNone/>
            </a:pPr>
            <a:r>
              <a:rPr lang="et-EE" sz="4000" dirty="0">
                <a:solidFill>
                  <a:schemeClr val="accent6"/>
                </a:solidFill>
              </a:rPr>
              <a:t>Kogukond – kui rohi üksilduse vastu! (</a:t>
            </a:r>
            <a:r>
              <a:rPr lang="et-EE" sz="4000" dirty="0" err="1">
                <a:solidFill>
                  <a:schemeClr val="accent6"/>
                </a:solidFill>
              </a:rPr>
              <a:t>C.Russell</a:t>
            </a:r>
            <a:r>
              <a:rPr lang="et-EE" sz="4000" dirty="0">
                <a:solidFill>
                  <a:schemeClr val="accent6"/>
                </a:solidFill>
              </a:rPr>
              <a:t>) </a:t>
            </a:r>
          </a:p>
          <a:p>
            <a:pPr marL="0" indent="0">
              <a:buNone/>
            </a:pPr>
            <a:endParaRPr lang="et-EE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/>
              <a:t>McKnight, J. and Russell C. (2022) “Asset-Based Community Development” in Rapp-McCall, L., Roberts, A. and Corcoran, K. (2022) “Social Workers Desk Reference” 4th Ed. Oxford University Press</a:t>
            </a:r>
            <a:endParaRPr lang="et-EE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t-EE" sz="4000" dirty="0"/>
          </a:p>
          <a:p>
            <a:pPr marL="0" indent="0">
              <a:buNone/>
            </a:pPr>
            <a:endParaRPr lang="et-EE" sz="3200" dirty="0"/>
          </a:p>
          <a:p>
            <a:pPr marL="0" indent="0">
              <a:buNone/>
            </a:pPr>
            <a:endParaRPr lang="et-EE" sz="3200" dirty="0"/>
          </a:p>
          <a:p>
            <a:pPr>
              <a:buFontTx/>
              <a:buChar char="-"/>
            </a:pP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97306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" y="1200150"/>
            <a:ext cx="12798400" cy="720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endParaRPr lang="en-US" sz="1890">
              <a:solidFill>
                <a:prstClr val="white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00150"/>
            <a:ext cx="4375635" cy="72009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endParaRPr lang="en-US" sz="1890">
              <a:solidFill>
                <a:prstClr val="white"/>
              </a:solidFill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DCB5CCA0-4EAC-43F2-82B4-89C151C6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76" y="2411401"/>
            <a:ext cx="3360420" cy="4684221"/>
          </a:xfrm>
        </p:spPr>
        <p:txBody>
          <a:bodyPr>
            <a:normAutofit/>
          </a:bodyPr>
          <a:lstStyle/>
          <a:p>
            <a:r>
              <a:rPr lang="et-EE" b="1" dirty="0">
                <a:solidFill>
                  <a:srgbClr val="FFFFFF"/>
                </a:solidFill>
              </a:rPr>
              <a:t>Kogukonna liigid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927922" y="3778403"/>
            <a:ext cx="4287605" cy="428760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60120"/>
            <a:endParaRPr lang="en-US" sz="1890" dirty="0">
              <a:solidFill>
                <a:prstClr val="black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862620C-B149-4E95-AD7E-9ABAA9BB8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268" y="950976"/>
            <a:ext cx="7270508" cy="6548104"/>
          </a:xfrm>
        </p:spPr>
        <p:txBody>
          <a:bodyPr anchor="ctr">
            <a:noAutofit/>
          </a:bodyPr>
          <a:lstStyle/>
          <a:p>
            <a:endParaRPr lang="et-EE" sz="3200" b="1" dirty="0"/>
          </a:p>
          <a:p>
            <a:endParaRPr lang="et-EE" sz="3200" b="1" dirty="0"/>
          </a:p>
          <a:p>
            <a:endParaRPr lang="et-EE" sz="3200" b="1" dirty="0"/>
          </a:p>
          <a:p>
            <a:pPr marL="0" indent="0">
              <a:buNone/>
            </a:pPr>
            <a:endParaRPr lang="et-EE" sz="3200" dirty="0"/>
          </a:p>
          <a:p>
            <a:pPr marL="0" indent="0">
              <a:buNone/>
            </a:pPr>
            <a:endParaRPr lang="et-EE" sz="3200" dirty="0"/>
          </a:p>
          <a:p>
            <a:pPr>
              <a:buFontTx/>
              <a:buChar char="-"/>
            </a:pPr>
            <a:endParaRPr lang="et-EE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75636" y="29349"/>
            <a:ext cx="8425964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t-EE" sz="2800" dirty="0"/>
              <a:t>Geograafilised kogukonnad, naabruskonnad</a:t>
            </a:r>
          </a:p>
          <a:p>
            <a:endParaRPr lang="et-EE" sz="2800" dirty="0"/>
          </a:p>
          <a:p>
            <a:pPr marL="457200" indent="-457200">
              <a:buFontTx/>
              <a:buChar char="-"/>
            </a:pPr>
            <a:r>
              <a:rPr lang="et-EE" sz="2800" dirty="0"/>
              <a:t>Ankurkogukonnad ehk organisatsiooniga seotud kogukonnad</a:t>
            </a:r>
          </a:p>
          <a:p>
            <a:endParaRPr lang="et-EE" sz="2800" dirty="0"/>
          </a:p>
          <a:p>
            <a:pPr marL="457200" indent="-457200">
              <a:buFontTx/>
              <a:buChar char="-"/>
            </a:pPr>
            <a:r>
              <a:rPr lang="et-EE" sz="2800" dirty="0"/>
              <a:t>Huvipõhised kogukonnad </a:t>
            </a:r>
          </a:p>
          <a:p>
            <a:endParaRPr lang="et-EE" sz="2800" dirty="0"/>
          </a:p>
          <a:p>
            <a:pPr marL="457200" indent="-457200">
              <a:buFontTx/>
              <a:buChar char="-"/>
            </a:pPr>
            <a:r>
              <a:rPr lang="et-EE" sz="2800" dirty="0"/>
              <a:t>Staatuse põhised kogukonnad; samadesse oludesse sattunud inimeste kogukonnad</a:t>
            </a:r>
          </a:p>
          <a:p>
            <a:endParaRPr lang="et-EE" sz="2800" dirty="0"/>
          </a:p>
          <a:p>
            <a:pPr marL="457200" indent="-457200">
              <a:buFontTx/>
              <a:buChar char="-"/>
            </a:pPr>
            <a:r>
              <a:rPr lang="et-EE" sz="2800" dirty="0"/>
              <a:t>Kultuurikogukonnad (nt setod, </a:t>
            </a:r>
            <a:r>
              <a:rPr lang="et-EE" sz="2800" dirty="0" err="1"/>
              <a:t>võrokesed</a:t>
            </a:r>
            <a:r>
              <a:rPr lang="et-EE" sz="2800" dirty="0"/>
              <a:t>) </a:t>
            </a:r>
          </a:p>
          <a:p>
            <a:endParaRPr lang="et-EE" sz="2800" dirty="0"/>
          </a:p>
          <a:p>
            <a:pPr marL="457200" indent="-457200">
              <a:buFontTx/>
              <a:buChar char="-"/>
            </a:pPr>
            <a:r>
              <a:rPr lang="et-EE" sz="2800" dirty="0"/>
              <a:t>Rahvuspõhised kogukonnad (nt ungarlased Eestis, eestlased)</a:t>
            </a:r>
          </a:p>
          <a:p>
            <a:endParaRPr lang="et-EE" sz="2800" dirty="0"/>
          </a:p>
          <a:p>
            <a:pPr marL="457200" indent="-457200">
              <a:buFontTx/>
              <a:buChar char="-"/>
            </a:pPr>
            <a:r>
              <a:rPr lang="et-EE" sz="2800" dirty="0"/>
              <a:t>Algatuste kogukonnad (nt kliimaaktivistid)</a:t>
            </a:r>
          </a:p>
          <a:p>
            <a:pPr marL="457200" indent="-457200">
              <a:buFontTx/>
              <a:buChar char="-"/>
            </a:pPr>
            <a:endParaRPr lang="et-EE" sz="2800" dirty="0"/>
          </a:p>
          <a:p>
            <a:pPr marL="457200" indent="-457200">
              <a:buFontTx/>
              <a:buChar char="-"/>
            </a:pPr>
            <a:r>
              <a:rPr lang="et-EE" sz="2800" dirty="0"/>
              <a:t>Õpikogukonnad (erialaspetsialistide kogukonnad)</a:t>
            </a:r>
          </a:p>
          <a:p>
            <a:endParaRPr lang="et-EE" sz="2800" dirty="0"/>
          </a:p>
          <a:p>
            <a:pPr marL="457200" indent="-457200">
              <a:buFontTx/>
              <a:buChar char="-"/>
            </a:pPr>
            <a:r>
              <a:rPr lang="et-EE" sz="2800" dirty="0"/>
              <a:t>Samades oludes inimeste toetuskogukonnad</a:t>
            </a:r>
          </a:p>
          <a:p>
            <a:pPr marL="457200" indent="-457200">
              <a:buFontTx/>
              <a:buChar char="-"/>
            </a:pPr>
            <a:endParaRPr lang="et-EE" sz="2800" dirty="0"/>
          </a:p>
          <a:p>
            <a:r>
              <a:rPr lang="et-EE" sz="2800" dirty="0"/>
              <a:t>Dagmar </a:t>
            </a:r>
            <a:r>
              <a:rPr lang="et-EE" sz="2800" dirty="0" err="1"/>
              <a:t>Narusson</a:t>
            </a:r>
            <a:r>
              <a:rPr lang="et-EE" sz="2800" dirty="0"/>
              <a:t> (2020) ja </a:t>
            </a:r>
            <a:r>
              <a:rPr lang="et-EE" sz="2800" dirty="0" err="1"/>
              <a:t>Ghilcrist</a:t>
            </a:r>
            <a:r>
              <a:rPr lang="et-EE" sz="2800" dirty="0"/>
              <a:t> (2019)</a:t>
            </a:r>
          </a:p>
        </p:txBody>
      </p:sp>
    </p:spTree>
    <p:extLst>
      <p:ext uri="{BB962C8B-B14F-4D97-AF65-F5344CB8AC3E}">
        <p14:creationId xmlns:p14="http://schemas.microsoft.com/office/powerpoint/2010/main" val="194239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" y="1200150"/>
            <a:ext cx="12798400" cy="720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endParaRPr lang="en-US" sz="1890">
              <a:solidFill>
                <a:prstClr val="white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00150"/>
            <a:ext cx="4375635" cy="72009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endParaRPr lang="en-US" sz="1890">
              <a:solidFill>
                <a:prstClr val="white"/>
              </a:solidFill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DCB5CCA0-4EAC-43F2-82B4-89C151C6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65" y="2458489"/>
            <a:ext cx="4081595" cy="4684221"/>
          </a:xfrm>
        </p:spPr>
        <p:txBody>
          <a:bodyPr>
            <a:normAutofit/>
          </a:bodyPr>
          <a:lstStyle/>
          <a:p>
            <a:r>
              <a:rPr lang="et-EE" b="1" dirty="0">
                <a:solidFill>
                  <a:srgbClr val="FFFFFF"/>
                </a:solidFill>
              </a:rPr>
              <a:t>Ressursipõhine kogukondade arendamine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927922" y="3778403"/>
            <a:ext cx="4287605" cy="428760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60120"/>
            <a:endParaRPr lang="en-US" sz="1890" dirty="0">
              <a:solidFill>
                <a:prstClr val="black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862620C-B149-4E95-AD7E-9ABAA9BB8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268" y="950976"/>
            <a:ext cx="7270508" cy="6548104"/>
          </a:xfrm>
        </p:spPr>
        <p:txBody>
          <a:bodyPr anchor="ctr">
            <a:noAutofit/>
          </a:bodyPr>
          <a:lstStyle/>
          <a:p>
            <a:endParaRPr lang="et-EE" sz="3200" b="1" dirty="0"/>
          </a:p>
          <a:p>
            <a:endParaRPr lang="et-EE" sz="3200" b="1" dirty="0"/>
          </a:p>
          <a:p>
            <a:endParaRPr lang="et-EE" sz="3200" b="1" dirty="0"/>
          </a:p>
          <a:p>
            <a:pPr marL="0" indent="0">
              <a:buNone/>
            </a:pPr>
            <a:endParaRPr lang="et-EE" sz="3200" dirty="0"/>
          </a:p>
          <a:p>
            <a:pPr marL="0" indent="0">
              <a:buNone/>
            </a:pPr>
            <a:endParaRPr lang="et-EE" sz="3200" dirty="0"/>
          </a:p>
          <a:p>
            <a:pPr>
              <a:buFontTx/>
              <a:buChar char="-"/>
            </a:pPr>
            <a:endParaRPr lang="et-EE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53268" y="786384"/>
            <a:ext cx="7727708" cy="730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ABCD eelduseks ja võtmeks on </a:t>
            </a:r>
            <a:r>
              <a:rPr lang="et-EE" sz="2400" b="1" dirty="0"/>
              <a:t>kogukondade liikmete endi poolt arendusprotsesside juhtimine,</a:t>
            </a:r>
            <a:r>
              <a:rPr lang="et-EE" sz="2400" dirty="0"/>
              <a:t> seda eelkõige </a:t>
            </a:r>
            <a:r>
              <a:rPr lang="et-EE" sz="2400" b="1" dirty="0"/>
              <a:t>suhete ja </a:t>
            </a:r>
            <a:r>
              <a:rPr lang="et-EE" sz="2400" b="1" dirty="0" err="1"/>
              <a:t>kaasatuse</a:t>
            </a:r>
            <a:r>
              <a:rPr lang="et-EE" sz="2400" b="1" dirty="0"/>
              <a:t> kaudu.</a:t>
            </a:r>
          </a:p>
          <a:p>
            <a:endParaRPr lang="et-EE" sz="2400" dirty="0"/>
          </a:p>
          <a:p>
            <a:r>
              <a:rPr lang="et-EE" sz="2400" dirty="0"/>
              <a:t>Ressursipõhine lähenemine võimaldab:</a:t>
            </a:r>
            <a:br>
              <a:rPr lang="et-EE" sz="2400" dirty="0"/>
            </a:br>
            <a:endParaRPr lang="et-EE" sz="2400" dirty="0"/>
          </a:p>
          <a:p>
            <a:r>
              <a:rPr lang="et-EE" sz="2400" dirty="0"/>
              <a:t>Kogukonna inimestel </a:t>
            </a:r>
            <a:r>
              <a:rPr lang="et-EE" sz="2400" b="1" dirty="0"/>
              <a:t>avastada kogukonnas asuvaid ressursse</a:t>
            </a:r>
            <a:r>
              <a:rPr lang="et-EE" sz="2400" dirty="0"/>
              <a:t> (inimesed, grupid, organisatsioonid, loodus ja infrastruktuur, lood ja traditsioonid) ning neid </a:t>
            </a:r>
            <a:r>
              <a:rPr lang="et-EE" sz="2400" b="1" dirty="0"/>
              <a:t>lähemalt uurides leida uusi võimalusi kogukonna heaolu loomiseks!</a:t>
            </a:r>
            <a:r>
              <a:rPr lang="et-EE" sz="2400" dirty="0"/>
              <a:t> </a:t>
            </a:r>
          </a:p>
          <a:p>
            <a:endParaRPr lang="et-EE" sz="2400" dirty="0"/>
          </a:p>
          <a:p>
            <a:r>
              <a:rPr lang="et-EE" sz="2400" dirty="0"/>
              <a:t>Tegeleda </a:t>
            </a:r>
            <a:r>
              <a:rPr lang="et-EE" sz="2400" b="1" dirty="0"/>
              <a:t>kogukonnast tulenevate teemadega ja neile sobivate tegutsemisviiside kavandamisega </a:t>
            </a:r>
            <a:r>
              <a:rPr lang="et-EE" sz="2400" dirty="0"/>
              <a:t>ning hindamisega. Selles etapis seostatakse ja ühendatakse inimeste oskused, teadmised jm ressursid kogukonna teiste ressurssidega, et luua nähtav ja elujõuline kogukond.</a:t>
            </a:r>
          </a:p>
          <a:p>
            <a:br>
              <a:rPr lang="et-EE" dirty="0"/>
            </a:br>
            <a:r>
              <a:rPr lang="et-EE" dirty="0" err="1"/>
              <a:t>Russell</a:t>
            </a:r>
            <a:r>
              <a:rPr lang="et-EE" dirty="0"/>
              <a:t>, C., </a:t>
            </a:r>
            <a:r>
              <a:rPr lang="et-EE" dirty="0" err="1"/>
              <a:t>McKnight</a:t>
            </a:r>
            <a:r>
              <a:rPr lang="et-EE" dirty="0"/>
              <a:t>, J. (2022).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Connected</a:t>
            </a:r>
            <a:r>
              <a:rPr lang="et-EE" dirty="0"/>
              <a:t> </a:t>
            </a:r>
            <a:r>
              <a:rPr lang="et-EE" dirty="0" err="1"/>
              <a:t>Community</a:t>
            </a:r>
            <a:r>
              <a:rPr lang="et-EE" dirty="0"/>
              <a:t>. </a:t>
            </a:r>
            <a:r>
              <a:rPr lang="et-EE" dirty="0" err="1"/>
              <a:t>Discovering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Health</a:t>
            </a:r>
            <a:r>
              <a:rPr lang="et-EE" dirty="0"/>
              <a:t>, </a:t>
            </a:r>
            <a:r>
              <a:rPr lang="et-EE" dirty="0" err="1"/>
              <a:t>Wealth</a:t>
            </a:r>
            <a:r>
              <a:rPr lang="et-EE" dirty="0"/>
              <a:t>, and </a:t>
            </a:r>
            <a:r>
              <a:rPr lang="et-EE" dirty="0" err="1"/>
              <a:t>Power</a:t>
            </a:r>
            <a:r>
              <a:rPr lang="et-EE" dirty="0"/>
              <a:t> of </a:t>
            </a:r>
            <a:r>
              <a:rPr lang="et-EE" dirty="0" err="1"/>
              <a:t>Neighborhoods</a:t>
            </a:r>
            <a:r>
              <a:rPr lang="et-EE" dirty="0"/>
              <a:t>. </a:t>
            </a:r>
            <a:r>
              <a:rPr lang="et-EE" dirty="0" err="1"/>
              <a:t>Berrerr-Koehler</a:t>
            </a:r>
            <a:r>
              <a:rPr lang="et-EE" dirty="0"/>
              <a:t> </a:t>
            </a:r>
            <a:r>
              <a:rPr lang="et-EE" dirty="0" err="1"/>
              <a:t>Piblishers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1689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6971"/>
                    </a14:imgEffect>
                    <a14:imgEffect>
                      <a14:saturation sat="17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195">
            <a:off x="2990218" y="1814938"/>
            <a:ext cx="6928731" cy="6928731"/>
          </a:xfrm>
          <a:prstGeom prst="rect">
            <a:avLst/>
          </a:prstGeom>
          <a:effectLst>
            <a:reflection endPos="0" dir="5400000" sy="-100000" algn="bl" rotWithShape="0"/>
            <a:softEdge rad="0"/>
          </a:effectLst>
        </p:spPr>
      </p:pic>
      <p:sp>
        <p:nvSpPr>
          <p:cNvPr id="45" name="Rectangle 44"/>
          <p:cNvSpPr/>
          <p:nvPr/>
        </p:nvSpPr>
        <p:spPr>
          <a:xfrm>
            <a:off x="544278" y="2356679"/>
            <a:ext cx="2732323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 defTabSz="720021"/>
            <a:r>
              <a:rPr lang="et-EE" sz="1400" b="1" kern="0" cap="all" noProof="1">
                <a:solidFill>
                  <a:srgbClr val="FFC000"/>
                </a:solidFill>
                <a:latin typeface="Century Gothic" panose="020B0502020202020204" pitchFamily="34" charset="0"/>
                <a:cs typeface="Dubai Medium" panose="020B0603030403030204" pitchFamily="34" charset="-78"/>
              </a:rPr>
              <a:t>TEGEVUSTE HINDAMINE, ANALÜÜS JA TUNNUSTAMINE</a:t>
            </a:r>
            <a:endParaRPr lang="en-US" sz="1400" b="1" kern="0" cap="all" noProof="1">
              <a:solidFill>
                <a:srgbClr val="FFC000"/>
              </a:solidFill>
              <a:latin typeface="Century Gothic" panose="020B0502020202020204" pitchFamily="34" charset="0"/>
              <a:cs typeface="Dubai Medium" panose="020B0603030403030204" pitchFamily="34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0103" y="2873635"/>
            <a:ext cx="3036498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lvl="0" indent="-171450" algn="r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Vabatahtliku seltsilise töö organiseerimine</a:t>
            </a:r>
          </a:p>
          <a:p>
            <a:pPr marL="171450" lvl="0" indent="-171450" algn="r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Vabatahtlike seltsiliste motiveerimine ja tunnustamine</a:t>
            </a:r>
          </a:p>
          <a:p>
            <a:pPr marL="171450" lvl="0" indent="-171450" algn="r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Osapoolte tagasiside kaudu tegevuste paindlik kohandamine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752133" y="2772887"/>
            <a:ext cx="5344870" cy="5343286"/>
            <a:chOff x="3874936" y="5149912"/>
            <a:chExt cx="2190847" cy="2505910"/>
          </a:xfrm>
        </p:grpSpPr>
        <p:sp>
          <p:nvSpPr>
            <p:cNvPr id="48" name="Rectangle 47"/>
            <p:cNvSpPr/>
            <p:nvPr/>
          </p:nvSpPr>
          <p:spPr>
            <a:xfrm>
              <a:off x="5341730" y="5151893"/>
              <a:ext cx="189367" cy="33198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defTabSz="720021"/>
              <a:r>
                <a:rPr lang="en-US" sz="4000" b="1" kern="0" dirty="0">
                  <a:solidFill>
                    <a:schemeClr val="accent5">
                      <a:lumMod val="75000"/>
                    </a:schemeClr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1</a:t>
              </a:r>
              <a:endParaRPr lang="et-EE" sz="4000" b="1" kern="0" dirty="0">
                <a:solidFill>
                  <a:schemeClr val="accent5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85405" y="7323836"/>
              <a:ext cx="189367" cy="33198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defTabSz="720021"/>
              <a:r>
                <a:rPr lang="en-US" sz="4000" b="1" kern="0" dirty="0">
                  <a:solidFill>
                    <a:schemeClr val="accent5">
                      <a:lumMod val="50000"/>
                    </a:schemeClr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4</a:t>
              </a:r>
              <a:endParaRPr lang="et-EE" sz="4000" b="1" kern="0" dirty="0">
                <a:solidFill>
                  <a:schemeClr val="accent5">
                    <a:lumMod val="50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18798" y="6927143"/>
              <a:ext cx="189367" cy="33198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defTabSz="720021"/>
              <a:r>
                <a:rPr lang="en-US" sz="4000" b="1" kern="0" dirty="0">
                  <a:solidFill>
                    <a:srgbClr val="C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5</a:t>
              </a:r>
              <a:endParaRPr lang="et-EE" sz="4000" b="1" kern="0" dirty="0">
                <a:solidFill>
                  <a:srgbClr val="C00000"/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74936" y="5922096"/>
              <a:ext cx="189367" cy="33198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defTabSz="720021"/>
              <a:r>
                <a:rPr lang="en-US" sz="4000" b="1" kern="0" dirty="0">
                  <a:solidFill>
                    <a:schemeClr val="accent6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6</a:t>
              </a:r>
              <a:endParaRPr lang="et-EE" sz="4000" b="1" kern="0" dirty="0">
                <a:solidFill>
                  <a:schemeClr val="accent6"/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18827" y="5149912"/>
              <a:ext cx="189367" cy="33198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defTabSz="720021"/>
              <a:r>
                <a:rPr lang="en-US" sz="4000" b="1" kern="0" dirty="0">
                  <a:solidFill>
                    <a:schemeClr val="accent4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7</a:t>
              </a:r>
              <a:endParaRPr lang="et-EE" sz="4000" b="1" kern="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76416" y="5921344"/>
              <a:ext cx="189367" cy="33198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defTabSz="720021"/>
              <a:r>
                <a:rPr lang="en-US" sz="4000" b="1" kern="0" dirty="0">
                  <a:solidFill>
                    <a:schemeClr val="accent2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2</a:t>
              </a:r>
              <a:endParaRPr lang="et-EE" sz="4000" b="1" kern="0" dirty="0">
                <a:solidFill>
                  <a:schemeClr val="accent2"/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385E297-3071-4ED5-B42E-83056CCB0386}"/>
                </a:ext>
              </a:extLst>
            </p:cNvPr>
            <p:cNvSpPr txBox="1"/>
            <p:nvPr/>
          </p:nvSpPr>
          <p:spPr>
            <a:xfrm>
              <a:off x="5707665" y="6927143"/>
              <a:ext cx="189367" cy="3319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720021"/>
              <a:r>
                <a:rPr lang="en-US" sz="4000" b="1" kern="0" dirty="0">
                  <a:solidFill>
                    <a:srgbClr val="00B0F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3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2244485" y="1888813"/>
            <a:ext cx="456094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720021"/>
            <a:r>
              <a:rPr lang="en-US" sz="4000" b="1" kern="0" dirty="0">
                <a:solidFill>
                  <a:schemeClr val="accent5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</a:t>
            </a:r>
            <a:endParaRPr lang="et-EE" sz="4000" kern="0" dirty="0">
              <a:solidFill>
                <a:schemeClr val="accent5">
                  <a:lumMod val="75000"/>
                </a:schemeClr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1038" y="215379"/>
            <a:ext cx="108799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600" b="1" dirty="0">
                <a:latin typeface="Century Gothic" panose="020B0502020202020204" pitchFamily="34" charset="0"/>
                <a:cs typeface="Dubai Medium" panose="020B0603030403030204" pitchFamily="34" charset="-78"/>
              </a:rPr>
              <a:t>Koostöömudel - teejuht sotsiaalse heaolu tagamiseks kogukonnas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39387" y="7188326"/>
            <a:ext cx="26417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 defTabSz="720021"/>
            <a:r>
              <a:rPr lang="et-EE" sz="1400" b="1" kern="0" cap="all" noProof="1">
                <a:solidFill>
                  <a:srgbClr val="C00000"/>
                </a:solidFill>
                <a:latin typeface="Century Gothic" panose="020B0502020202020204" pitchFamily="34" charset="0"/>
                <a:cs typeface="Dubai Medium" panose="020B0603030403030204" pitchFamily="34" charset="-78"/>
              </a:rPr>
              <a:t>KOGUKONNA seltsiliste VÕIMEKUSte ARENDAMINE</a:t>
            </a:r>
            <a:endParaRPr lang="en-US" sz="1400" b="1" kern="0" cap="all" noProof="1">
              <a:solidFill>
                <a:srgbClr val="C00000"/>
              </a:solidFill>
              <a:latin typeface="Century Gothic" panose="020B0502020202020204" pitchFamily="34" charset="0"/>
              <a:cs typeface="Dubai Medium" panose="020B0603030403030204" pitchFamily="34" charset="-7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595367" y="1888813"/>
            <a:ext cx="2298907" cy="5247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defTabSz="720021"/>
            <a:r>
              <a:rPr lang="et-EE" sz="1400" b="1" kern="0" cap="all" noProof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Dubai Medium" panose="020B0603030403030204" pitchFamily="34" charset="-78"/>
              </a:rPr>
              <a:t>Kogukonna valmidus ja soov panustada</a:t>
            </a:r>
            <a:endParaRPr lang="en-US" sz="1400" b="1" kern="0" cap="all" noProof="1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Dubai Medium" panose="020B0603030403030204" pitchFamily="34" charset="-7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632795" y="2364375"/>
            <a:ext cx="3073159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lvl="0" indent="-171450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Piirkonna eakate ja erivajadustega inimeste märkamine</a:t>
            </a:r>
          </a:p>
          <a:p>
            <a:pPr marL="171450" lvl="0" indent="-171450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Ühise eesmärgi püstitamine</a:t>
            </a:r>
          </a:p>
          <a:p>
            <a:pPr marL="171450" lvl="0" indent="-171450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Partnerlussuhete loomine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632794" y="3748209"/>
            <a:ext cx="3073160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lvl="0" indent="-171450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Eelinfo kogumine läbi omavahelise suhtluse – mõtete ja kogemuste jagamine ühiste murede, soovide ning vajaduste osas</a:t>
            </a:r>
          </a:p>
          <a:p>
            <a:pPr marL="171450" lvl="0" indent="-171450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Eakate ja erivajadustega kogukonna liikmete kaardistamine</a:t>
            </a:r>
          </a:p>
          <a:p>
            <a:pPr marL="171450" lvl="0" indent="-171450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Kogukonna aktiivsete, vabatahtlike ja/või juba teisi aitavate inimeste tuvastamine.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596267" y="3284098"/>
            <a:ext cx="2197811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defTabSz="720021"/>
            <a:r>
              <a:rPr lang="et-EE" sz="1400" b="1" kern="0" cap="all" noProof="1">
                <a:solidFill>
                  <a:schemeClr val="accent2"/>
                </a:solidFill>
                <a:latin typeface="Century Gothic" panose="020B0502020202020204" pitchFamily="34" charset="0"/>
                <a:cs typeface="Dubai Medium" panose="020B0603030403030204" pitchFamily="34" charset="-78"/>
              </a:rPr>
              <a:t>Kogukonna OSALUS – KUIDAS ALUSTADA?</a:t>
            </a:r>
            <a:endParaRPr lang="en-US" sz="1400" b="1" kern="0" cap="all" noProof="1">
              <a:solidFill>
                <a:schemeClr val="accent2"/>
              </a:solidFill>
              <a:latin typeface="Century Gothic" panose="020B0502020202020204" pitchFamily="34" charset="0"/>
              <a:cs typeface="Dubai Medium" panose="020B0603030403030204" pitchFamily="34" charset="-7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2238592" y="3293703"/>
            <a:ext cx="461986" cy="70788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 defTabSz="720021"/>
            <a:r>
              <a:rPr kumimoji="0" lang="et-EE" sz="4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2</a:t>
            </a:r>
            <a:endParaRPr kumimoji="0" lang="et-EE" sz="4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596266" y="5575415"/>
            <a:ext cx="2197811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defTabSz="720021"/>
            <a:r>
              <a:rPr lang="et-EE" sz="1400" b="1" kern="0" cap="all" noProof="1">
                <a:solidFill>
                  <a:srgbClr val="00B0F0"/>
                </a:solidFill>
                <a:latin typeface="Century Gothic" panose="020B0502020202020204" pitchFamily="34" charset="0"/>
                <a:cs typeface="Dubai Medium" panose="020B0603030403030204" pitchFamily="34" charset="-78"/>
              </a:rPr>
              <a:t>MILLISED ON ESMASED VAJADUSED?</a:t>
            </a:r>
            <a:endParaRPr lang="en-US" sz="1400" b="1" kern="0" cap="all" noProof="1">
              <a:solidFill>
                <a:srgbClr val="00B0F0"/>
              </a:solidFill>
              <a:latin typeface="Century Gothic" panose="020B0502020202020204" pitchFamily="34" charset="0"/>
              <a:cs typeface="Dubai Medium" panose="020B0603030403030204" pitchFamily="34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644800" y="6040861"/>
            <a:ext cx="3125942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lvl="0" indent="-171450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Esmakontakti loomine osapooltega</a:t>
            </a:r>
          </a:p>
          <a:p>
            <a:pPr marL="171450" lvl="0" indent="-171450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Eakate ja erivajadustega inimeste individuaalsete vajaduste ja isikukesksete tugevuste väljaselgitamine</a:t>
            </a:r>
          </a:p>
          <a:p>
            <a:pPr marL="171450" lvl="0" indent="-171450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Vabatahtlike seltsiliste soovide ja võimaluste väljaselgitamine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2238592" y="5566460"/>
            <a:ext cx="461986" cy="70788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 defTabSz="720021"/>
            <a:r>
              <a:rPr lang="et-EE" sz="4000" b="1" kern="0" dirty="0">
                <a:solidFill>
                  <a:srgbClr val="00B0F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</a:t>
            </a:r>
            <a:endParaRPr kumimoji="0" lang="et-EE" sz="4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593180" y="7509135"/>
            <a:ext cx="247810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defTabSz="720021"/>
            <a:r>
              <a:rPr lang="et-EE" sz="1400" b="1" kern="0" cap="all" noProof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Dubai Medium" panose="020B0603030403030204" pitchFamily="34" charset="-78"/>
              </a:rPr>
              <a:t>Kogukonna võimekusE HINDAMINE</a:t>
            </a:r>
            <a:endParaRPr lang="en-US" sz="1400" b="1" kern="0" cap="all" noProof="1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Dubai Medium" panose="020B0603030403030204" pitchFamily="34" charset="-78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53374" y="4368382"/>
            <a:ext cx="2523227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r" defTabSz="720021"/>
            <a:r>
              <a:rPr lang="et-EE" sz="1400" b="1" kern="0" cap="all" noProof="1">
                <a:solidFill>
                  <a:schemeClr val="accent6"/>
                </a:solidFill>
                <a:latin typeface="Century Gothic" panose="020B0502020202020204" pitchFamily="34" charset="0"/>
                <a:cs typeface="Dubai Medium" panose="020B0603030403030204" pitchFamily="34" charset="-78"/>
              </a:rPr>
              <a:t>KOOS TEGUTSEMINE JA Üksteise toetamiNE</a:t>
            </a:r>
            <a:endParaRPr lang="en-US" sz="1400" b="1" kern="0" cap="all" noProof="1">
              <a:solidFill>
                <a:schemeClr val="accent6"/>
              </a:solidFill>
              <a:latin typeface="Century Gothic" panose="020B0502020202020204" pitchFamily="34" charset="0"/>
              <a:cs typeface="Dubai Medium" panose="020B0603030403030204" pitchFamily="34" charset="-78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629130" y="7963744"/>
            <a:ext cx="3037210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lvl="0" indent="-171450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Kogukonna kui terviku sisemiste ressursside ja tugevuste väljaselgitamine</a:t>
            </a:r>
          </a:p>
          <a:p>
            <a:pPr marL="171450" lvl="0" indent="-171450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Tuvastamine, millisest võimekusest või lahendusest on puudus</a:t>
            </a:r>
          </a:p>
          <a:p>
            <a:pPr marL="171450" lvl="0" indent="-171450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Koostöö soodustamine, spetsialistide kaasamine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45004" y="7655548"/>
            <a:ext cx="2932771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lvl="0" indent="-171450" algn="r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Sissejuhatav koolitus</a:t>
            </a:r>
          </a:p>
          <a:p>
            <a:pPr marL="171450" lvl="0" indent="-171450" algn="r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Vabatahtlike seltsiliste ettevalmistamine tegutsemiseks (käitumisjuhised, eetikaküsimused, tehniline tugi)</a:t>
            </a:r>
          </a:p>
          <a:p>
            <a:pPr marL="171450" lvl="0" indent="-171450" algn="r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Ülevaade hüvedest ja aruande kohustusest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87516" y="4835604"/>
            <a:ext cx="2789085" cy="21236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lvl="0" indent="-171450" algn="r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Sotsiaalne suhtlus, kaasamine ühistesse tegevustesse, aktiivse elu juurde toomine, iseseisvuse toetamine</a:t>
            </a:r>
          </a:p>
          <a:p>
            <a:pPr marL="171450" lvl="0" indent="-171450" algn="r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Vastastikune võimekuste arendamine ja nende säilitamine, teineteiselt õppimine</a:t>
            </a:r>
          </a:p>
          <a:p>
            <a:pPr marL="171450" indent="-171450" algn="r" defTabSz="685800">
              <a:buFont typeface="Arial" panose="020B0604020202020204" pitchFamily="34" charset="0"/>
              <a:buChar char="•"/>
            </a:pPr>
            <a:r>
              <a:rPr lang="et-EE" sz="1200" dirty="0">
                <a:solidFill>
                  <a:srgbClr val="191E28"/>
                </a:solidFill>
                <a:latin typeface="Century Gothic" panose="020B0502020202020204" pitchFamily="34" charset="0"/>
              </a:rPr>
              <a:t>Vabatahtlike seltsiliste püsiv jõustamine, võrgustiku tugevdamine, kuuluvustunde kasvatamine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2238592" y="7499099"/>
            <a:ext cx="461986" cy="70788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 defTabSz="720021"/>
            <a:r>
              <a:rPr lang="et-EE" sz="4000" b="1" kern="0" dirty="0">
                <a:solidFill>
                  <a:schemeClr val="accent5">
                    <a:lumMod val="50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4</a:t>
            </a:r>
            <a:endParaRPr kumimoji="0" lang="et-EE" sz="40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1038" y="7150405"/>
            <a:ext cx="461986" cy="70788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 defTabSz="720021"/>
            <a:r>
              <a:rPr lang="et-EE" sz="4000" b="1" kern="0" dirty="0">
                <a:solidFill>
                  <a:srgbClr val="C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5</a:t>
            </a:r>
            <a:endParaRPr kumimoji="0" lang="et-EE" sz="4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01038" y="4292087"/>
            <a:ext cx="461986" cy="70788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 defTabSz="720021"/>
            <a:r>
              <a:rPr lang="et-EE" sz="4000" b="1" kern="0" dirty="0">
                <a:solidFill>
                  <a:schemeClr val="accent6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6</a:t>
            </a:r>
            <a:endParaRPr kumimoji="0" lang="et-EE" sz="40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01038" y="2268671"/>
            <a:ext cx="461986" cy="70788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 defTabSz="720021"/>
            <a:r>
              <a:rPr lang="et-EE" sz="4000" b="1" kern="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7</a:t>
            </a:r>
            <a:endParaRPr kumimoji="0" lang="et-EE" sz="40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C6C37CF-8F25-4A2F-864F-EDE8BA1C4411}"/>
              </a:ext>
            </a:extLst>
          </p:cNvPr>
          <p:cNvGrpSpPr/>
          <p:nvPr/>
        </p:nvGrpSpPr>
        <p:grpSpPr>
          <a:xfrm>
            <a:off x="2559348" y="1841353"/>
            <a:ext cx="7769580" cy="7049427"/>
            <a:chOff x="0" y="0"/>
            <a:chExt cx="4445160" cy="4427670"/>
          </a:xfrm>
        </p:grpSpPr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3877AD24-DA40-479C-8F17-51F4F34CABCB}"/>
                </a:ext>
              </a:extLst>
            </p:cNvPr>
            <p:cNvSpPr/>
            <p:nvPr/>
          </p:nvSpPr>
          <p:spPr>
            <a:xfrm rot="16200000">
              <a:off x="1483501" y="2946342"/>
              <a:ext cx="1481328" cy="1481328"/>
            </a:xfrm>
            <a:prstGeom prst="arc">
              <a:avLst>
                <a:gd name="adj1" fmla="val 16200000"/>
                <a:gd name="adj2" fmla="val 5400629"/>
              </a:avLst>
            </a:prstGeom>
            <a:noFill/>
            <a:ln w="254000" cap="rnd" cmpd="sng" algn="ctr">
              <a:solidFill>
                <a:srgbClr val="06395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720021"/>
              <a:endParaRPr lang="et-EE" sz="141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E9B4A611-87E0-43FC-98F6-AF942BF9F703}"/>
                </a:ext>
              </a:extLst>
            </p:cNvPr>
            <p:cNvSpPr/>
            <p:nvPr/>
          </p:nvSpPr>
          <p:spPr>
            <a:xfrm rot="6965631">
              <a:off x="2143969" y="1642"/>
              <a:ext cx="1479446" cy="1479446"/>
            </a:xfrm>
            <a:prstGeom prst="arc">
              <a:avLst>
                <a:gd name="adj1" fmla="val 16200000"/>
                <a:gd name="adj2" fmla="val 5400629"/>
              </a:avLst>
            </a:prstGeom>
            <a:noFill/>
            <a:ln w="254000" cap="rnd" cmpd="sng" algn="ctr">
              <a:solidFill>
                <a:srgbClr val="3A5C8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720021"/>
              <a:endParaRPr lang="et-EE" sz="141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6E039BE7-001D-4056-9BD3-083015611453}"/>
                </a:ext>
              </a:extLst>
            </p:cNvPr>
            <p:cNvSpPr/>
            <p:nvPr/>
          </p:nvSpPr>
          <p:spPr>
            <a:xfrm rot="10072447">
              <a:off x="2963832" y="1051951"/>
              <a:ext cx="1481328" cy="1481328"/>
            </a:xfrm>
            <a:prstGeom prst="arc">
              <a:avLst>
                <a:gd name="adj1" fmla="val 16200000"/>
                <a:gd name="adj2" fmla="val 5400629"/>
              </a:avLst>
            </a:prstGeom>
            <a:noFill/>
            <a:ln w="254000" cap="rnd" cmpd="sng" algn="ctr">
              <a:solidFill>
                <a:srgbClr val="F7931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720021"/>
              <a:endParaRPr lang="et-EE" sz="141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6939F9A5-B268-4817-A53B-47117E1E06FC}"/>
                </a:ext>
              </a:extLst>
            </p:cNvPr>
            <p:cNvSpPr/>
            <p:nvPr/>
          </p:nvSpPr>
          <p:spPr>
            <a:xfrm rot="13080000">
              <a:off x="2678103" y="2365004"/>
              <a:ext cx="1481328" cy="1481328"/>
            </a:xfrm>
            <a:prstGeom prst="arc">
              <a:avLst>
                <a:gd name="adj1" fmla="val 16200000"/>
                <a:gd name="adj2" fmla="val 5400629"/>
              </a:avLst>
            </a:prstGeom>
            <a:noFill/>
            <a:ln w="254000" cap="rnd" cmpd="sng" algn="ctr">
              <a:solidFill>
                <a:srgbClr val="4CC1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720021"/>
              <a:endParaRPr lang="et-EE" sz="141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BBD985F0-B771-4944-B8BD-8BB2433316A4}"/>
                </a:ext>
              </a:extLst>
            </p:cNvPr>
            <p:cNvSpPr/>
            <p:nvPr/>
          </p:nvSpPr>
          <p:spPr>
            <a:xfrm rot="19356171">
              <a:off x="291348" y="2362131"/>
              <a:ext cx="1481328" cy="1481328"/>
            </a:xfrm>
            <a:prstGeom prst="arc">
              <a:avLst>
                <a:gd name="adj1" fmla="val 16200000"/>
                <a:gd name="adj2" fmla="val 5400629"/>
              </a:avLst>
            </a:prstGeom>
            <a:noFill/>
            <a:ln w="254000" cap="rnd" cmpd="sng" algn="ctr">
              <a:solidFill>
                <a:srgbClr val="C1301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720021"/>
              <a:endParaRPr lang="et-EE" sz="141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4CF0CEF2-7B72-4DF9-BC94-6EE3550668A1}"/>
                </a:ext>
              </a:extLst>
            </p:cNvPr>
            <p:cNvSpPr/>
            <p:nvPr/>
          </p:nvSpPr>
          <p:spPr>
            <a:xfrm rot="751685">
              <a:off x="0" y="1048432"/>
              <a:ext cx="1481328" cy="1481328"/>
            </a:xfrm>
            <a:prstGeom prst="arc">
              <a:avLst>
                <a:gd name="adj1" fmla="val 16200000"/>
                <a:gd name="adj2" fmla="val 5400629"/>
              </a:avLst>
            </a:prstGeom>
            <a:noFill/>
            <a:ln w="254000" cap="rnd" cmpd="sng" algn="ctr">
              <a:solidFill>
                <a:srgbClr val="A2B96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720021"/>
              <a:endParaRPr lang="et-EE" sz="141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6C1C57FD-A1F4-47DC-AF72-E48440CFA599}"/>
                </a:ext>
              </a:extLst>
            </p:cNvPr>
            <p:cNvSpPr/>
            <p:nvPr/>
          </p:nvSpPr>
          <p:spPr>
            <a:xfrm rot="3840000">
              <a:off x="822671" y="0"/>
              <a:ext cx="1481328" cy="1481328"/>
            </a:xfrm>
            <a:prstGeom prst="arc">
              <a:avLst>
                <a:gd name="adj1" fmla="val 16200000"/>
                <a:gd name="adj2" fmla="val 5400629"/>
              </a:avLst>
            </a:prstGeom>
            <a:noFill/>
            <a:ln w="254000" cap="rnd" cmpd="sng" algn="ctr">
              <a:solidFill>
                <a:srgbClr val="FFCC4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720021"/>
              <a:endParaRPr lang="et-EE" sz="1419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3625712" y="8853171"/>
            <a:ext cx="5653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/>
            <a:r>
              <a:rPr lang="et-EE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Igaühest sõltub kogukonna heaolu – märka ja tegutse!</a:t>
            </a: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34" l="0" r="100000">
                        <a14:foregroundMark x1="36517" y1="24340" x2="36517" y2="24340"/>
                        <a14:foregroundMark x1="58989" y1="26604" x2="58989" y2="26604"/>
                        <a14:foregroundMark x1="38390" y1="13019" x2="38390" y2="13019"/>
                        <a14:foregroundMark x1="59363" y1="15283" x2="59363" y2="15283"/>
                        <a14:foregroundMark x1="40262" y1="19434" x2="40262" y2="19434"/>
                        <a14:foregroundMark x1="30524" y1="36038" x2="30524" y2="36038"/>
                        <a14:foregroundMark x1="69850" y1="36792" x2="69850" y2="36792"/>
                        <a14:foregroundMark x1="32397" y1="76415" x2="32397" y2="76415"/>
                        <a14:foregroundMark x1="62172" y1="80189" x2="62172" y2="80189"/>
                      </a14:backgroundRemoval>
                    </a14:imgEffect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88" y="4146940"/>
            <a:ext cx="2037509" cy="2022244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732" y="232505"/>
            <a:ext cx="1441780" cy="6404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12780" y="881450"/>
            <a:ext cx="41064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/>
            <a:r>
              <a:rPr lang="et-EE" sz="1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Vabatahtlike seltsiliste võrgustik suurendab vastastikust usaldust, turvalisust, kindlustunnet ja abi kvaliteeti kogukonnas.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64188" y="873782"/>
            <a:ext cx="49852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/>
            <a:r>
              <a:rPr lang="et-EE" sz="1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Vabatahtlike seltsiliste tegevus aitab hoida sotsiaalset tervist – läbi kvaliteetsete inimsuhete väheneb üksildus, areneb kuuluvustunne, ollakse tunnustatud ning paranevad võimalused eneseteostuseks.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1" y="870918"/>
            <a:ext cx="644158" cy="64415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51" y="881164"/>
            <a:ext cx="644158" cy="644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816" y="9223499"/>
            <a:ext cx="11951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/>
              <a:t>Koostasid: Kristel </a:t>
            </a:r>
            <a:r>
              <a:rPr lang="et-EE" sz="1200" dirty="0" err="1"/>
              <a:t>Veeber</a:t>
            </a:r>
            <a:r>
              <a:rPr lang="et-EE" sz="1200" dirty="0"/>
              <a:t>, Liina Kokk, Astrid Org, Kadi Kass ja mentorina Eha Paas, Tartu Ülikooli kogukonna arendamise ja heaolu magistrandid</a:t>
            </a:r>
          </a:p>
        </p:txBody>
      </p:sp>
    </p:spTree>
    <p:extLst>
      <p:ext uri="{BB962C8B-B14F-4D97-AF65-F5344CB8AC3E}">
        <p14:creationId xmlns:p14="http://schemas.microsoft.com/office/powerpoint/2010/main" val="80926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6408777" y="420623"/>
            <a:ext cx="5687568" cy="893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dirty="0"/>
          </a:p>
          <a:p>
            <a:r>
              <a:rPr lang="et-EE" dirty="0"/>
              <a:t>		</a:t>
            </a:r>
          </a:p>
          <a:p>
            <a:r>
              <a:rPr lang="et-EE" sz="2800" b="1" dirty="0"/>
              <a:t>Kogukonnas on olemas hea tahe, valmisolek ja kokkulepe </a:t>
            </a:r>
            <a:r>
              <a:rPr lang="et-EE" sz="2800" dirty="0"/>
              <a:t>abi pakkumiseks. </a:t>
            </a:r>
          </a:p>
          <a:p>
            <a:r>
              <a:rPr lang="et-EE" sz="2800" dirty="0"/>
              <a:t>Kogukond </a:t>
            </a:r>
            <a:r>
              <a:rPr lang="et-EE" sz="2800" b="1" dirty="0"/>
              <a:t>märkab ning teadvustab </a:t>
            </a:r>
            <a:r>
              <a:rPr lang="et-EE" sz="2800" dirty="0"/>
              <a:t>oma piirkonna eakaid ja erivajadustega inimesi (sh abivajajaid). </a:t>
            </a:r>
          </a:p>
          <a:p>
            <a:r>
              <a:rPr lang="et-EE" sz="2800" dirty="0"/>
              <a:t>Kogukonna liikmed võivad vajada selles julgustamist.</a:t>
            </a:r>
          </a:p>
          <a:p>
            <a:endParaRPr lang="et-EE" sz="2800" dirty="0"/>
          </a:p>
          <a:p>
            <a:r>
              <a:rPr lang="et-EE" sz="2800" b="1" dirty="0"/>
              <a:t>Eakad ja erivajadustega inimesed pole ainult abivajajad, vaid ka ise väärtuslik ressurss kogukonna jaoks</a:t>
            </a:r>
            <a:r>
              <a:rPr lang="et-EE" sz="2800" dirty="0"/>
              <a:t>. Nad võivad olla nt olulised ajaloolise mälu </a:t>
            </a:r>
            <a:r>
              <a:rPr lang="et-EE" sz="2800" dirty="0" err="1"/>
              <a:t>talletajad</a:t>
            </a:r>
            <a:r>
              <a:rPr lang="et-EE" sz="2800" dirty="0"/>
              <a:t>, elukogemuse jagajad vms, mis soosib vastastikust arengut.</a:t>
            </a:r>
          </a:p>
          <a:p>
            <a:r>
              <a:rPr lang="et-EE" sz="2800" dirty="0"/>
              <a:t>Olulisel kohal </a:t>
            </a:r>
            <a:r>
              <a:rPr lang="et-EE" sz="2800" b="1" dirty="0"/>
              <a:t>on omavaheline usalduslike suhete loomine ja vastastikkus. 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553" y="0"/>
            <a:ext cx="5896713" cy="9698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720" y="2596896"/>
            <a:ext cx="398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1. </a:t>
            </a:r>
            <a:r>
              <a:rPr lang="fi-FI" sz="4000" dirty="0" err="1"/>
              <a:t>Samm</a:t>
            </a:r>
            <a:r>
              <a:rPr lang="fi-FI" sz="4000" dirty="0"/>
              <a:t>   </a:t>
            </a:r>
            <a:r>
              <a:rPr lang="fi-FI" sz="4000" dirty="0" err="1"/>
              <a:t>Kogukonna</a:t>
            </a:r>
            <a:r>
              <a:rPr lang="fi-FI" sz="4000" dirty="0"/>
              <a:t> </a:t>
            </a:r>
            <a:r>
              <a:rPr lang="fi-FI" sz="4000" dirty="0" err="1"/>
              <a:t>valmidus</a:t>
            </a:r>
            <a:r>
              <a:rPr lang="fi-FI" sz="4000" dirty="0"/>
              <a:t> ja </a:t>
            </a:r>
            <a:r>
              <a:rPr lang="fi-FI" sz="4000" dirty="0" err="1"/>
              <a:t>soov</a:t>
            </a:r>
            <a:r>
              <a:rPr lang="fi-FI" sz="4000" dirty="0"/>
              <a:t> </a:t>
            </a:r>
            <a:r>
              <a:rPr lang="fi-FI" sz="4000" dirty="0" err="1"/>
              <a:t>panustada</a:t>
            </a:r>
            <a:r>
              <a:rPr lang="fi-FI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00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6408777" y="420623"/>
            <a:ext cx="5687568" cy="743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dirty="0"/>
          </a:p>
          <a:p>
            <a:r>
              <a:rPr lang="et-EE" dirty="0"/>
              <a:t>		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553" y="0"/>
            <a:ext cx="5896713" cy="9698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720" y="2596896"/>
            <a:ext cx="398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/>
              <a:t>2</a:t>
            </a:r>
            <a:r>
              <a:rPr lang="fi-FI" sz="4000" dirty="0"/>
              <a:t>. </a:t>
            </a:r>
            <a:r>
              <a:rPr lang="fi-FI" sz="4000" dirty="0" err="1"/>
              <a:t>Samm</a:t>
            </a:r>
            <a:r>
              <a:rPr lang="fi-FI" sz="4000" dirty="0"/>
              <a:t>   </a:t>
            </a:r>
            <a:r>
              <a:rPr lang="fi-FI" sz="4000" dirty="0" err="1"/>
              <a:t>Kogukonna</a:t>
            </a:r>
            <a:r>
              <a:rPr lang="fi-FI" sz="4000" dirty="0"/>
              <a:t> </a:t>
            </a:r>
            <a:r>
              <a:rPr lang="et-EE" sz="4000" dirty="0"/>
              <a:t>osalus, kuidas alustada?</a:t>
            </a:r>
            <a:endParaRPr lang="fi-FI" sz="4000" dirty="0"/>
          </a:p>
        </p:txBody>
      </p:sp>
      <p:sp>
        <p:nvSpPr>
          <p:cNvPr id="3" name="Ristkülik 2"/>
          <p:cNvSpPr/>
          <p:nvPr/>
        </p:nvSpPr>
        <p:spPr>
          <a:xfrm>
            <a:off x="5915001" y="0"/>
            <a:ext cx="6400800" cy="91409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sz="2800" b="1" dirty="0"/>
              <a:t>Kaardistada </a:t>
            </a:r>
            <a:r>
              <a:rPr lang="et-EE" sz="2800" dirty="0"/>
              <a:t>kõik piirkonna eakad ja erivajadustega inimesed, kes võivad vajada toetust ja/või saavad ning soovivad ise panustada. Selleks: </a:t>
            </a:r>
          </a:p>
          <a:p>
            <a:r>
              <a:rPr lang="et-EE" sz="2800" dirty="0"/>
              <a:t>●	Kes keda juba tunneb/ kellega suhtleb/ keda usaldab?</a:t>
            </a:r>
          </a:p>
          <a:p>
            <a:r>
              <a:rPr lang="et-EE" sz="2800" dirty="0"/>
              <a:t>●	Kogukonna aktiivsete, vabatahtlike ja/või juba teisi aitavate inimeste tuvastamine.</a:t>
            </a:r>
          </a:p>
          <a:p>
            <a:r>
              <a:rPr lang="et-EE" sz="2800" dirty="0"/>
              <a:t>●	Kes, kuna, kellega ja kuidas abivajajaga ühendust võtab? Kuidas jõuda nendeni, keda veel ei tunne? </a:t>
            </a:r>
          </a:p>
          <a:p>
            <a:r>
              <a:rPr lang="et-EE" sz="2800" dirty="0"/>
              <a:t>●	Mida (mis ressursse) selleks vaja on?</a:t>
            </a:r>
          </a:p>
          <a:p>
            <a:r>
              <a:rPr lang="et-EE" sz="2800" dirty="0"/>
              <a:t>●	Mis on kogukonna tugevused? </a:t>
            </a:r>
          </a:p>
          <a:p>
            <a:r>
              <a:rPr lang="et-EE" sz="2800" dirty="0"/>
              <a:t>●	Kas ja milline info on juba olemas?</a:t>
            </a:r>
          </a:p>
          <a:p>
            <a:r>
              <a:rPr lang="et-EE" sz="2800" dirty="0"/>
              <a:t>NB! </a:t>
            </a:r>
            <a:r>
              <a:rPr lang="et-EE" sz="2800" b="1" dirty="0"/>
              <a:t>Oluline on kaasata esmase kontakti loomisesse keegi, keda toetatav teab ja usaldab.</a:t>
            </a:r>
          </a:p>
          <a:p>
            <a:r>
              <a:rPr lang="et-EE" sz="2800" b="1" dirty="0"/>
              <a:t>Juhtgrupi moodustamine, vabatahtlike kaasamine.</a:t>
            </a:r>
          </a:p>
        </p:txBody>
      </p:sp>
    </p:spTree>
    <p:extLst>
      <p:ext uri="{BB962C8B-B14F-4D97-AF65-F5344CB8AC3E}">
        <p14:creationId xmlns:p14="http://schemas.microsoft.com/office/powerpoint/2010/main" val="78256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6408777" y="420623"/>
            <a:ext cx="5687568" cy="743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dirty="0"/>
          </a:p>
          <a:p>
            <a:r>
              <a:rPr lang="et-EE" dirty="0"/>
              <a:t>		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553" y="0"/>
            <a:ext cx="5896713" cy="9698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720" y="2596896"/>
            <a:ext cx="398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/>
              <a:t>3</a:t>
            </a:r>
            <a:r>
              <a:rPr lang="fi-FI" sz="4000" dirty="0"/>
              <a:t>. </a:t>
            </a:r>
            <a:r>
              <a:rPr lang="fi-FI" sz="4000" dirty="0" err="1"/>
              <a:t>Samm</a:t>
            </a:r>
            <a:r>
              <a:rPr lang="fi-FI" sz="4000" dirty="0"/>
              <a:t>   </a:t>
            </a:r>
            <a:endParaRPr lang="et-EE" sz="4000" dirty="0"/>
          </a:p>
          <a:p>
            <a:r>
              <a:rPr lang="et-EE" sz="4000" dirty="0"/>
              <a:t>Millised on esmased vajadused?</a:t>
            </a:r>
            <a:endParaRPr lang="fi-FI" sz="4000" dirty="0"/>
          </a:p>
        </p:txBody>
      </p:sp>
      <p:sp>
        <p:nvSpPr>
          <p:cNvPr id="6" name="Ristkülik 5"/>
          <p:cNvSpPr/>
          <p:nvPr/>
        </p:nvSpPr>
        <p:spPr>
          <a:xfrm>
            <a:off x="6052161" y="792584"/>
            <a:ext cx="6365391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800" dirty="0"/>
              <a:t>Kogukond selgitab välja, </a:t>
            </a:r>
            <a:r>
              <a:rPr lang="et-EE" sz="2800" b="1" dirty="0"/>
              <a:t>millist toetust või abi piirkonnas vajatakse.</a:t>
            </a:r>
          </a:p>
          <a:p>
            <a:endParaRPr lang="et-EE" sz="2800" dirty="0"/>
          </a:p>
          <a:p>
            <a:r>
              <a:rPr lang="et-EE" sz="2800" dirty="0"/>
              <a:t>●	Millest tunnevad piirkonna eakad ja erivajadustega inimesed puudust? </a:t>
            </a:r>
          </a:p>
          <a:p>
            <a:r>
              <a:rPr lang="et-EE" sz="2800" dirty="0"/>
              <a:t>●	Mis piirab eakat või erivajadusega inimest? </a:t>
            </a:r>
          </a:p>
          <a:p>
            <a:r>
              <a:rPr lang="et-EE" sz="2800" dirty="0"/>
              <a:t>●	Mis käib neil üle jõu? </a:t>
            </a:r>
          </a:p>
          <a:p>
            <a:r>
              <a:rPr lang="et-EE" sz="2800" dirty="0"/>
              <a:t>●	Millest on puudus nii füüsilises, vaimses kui emotsionaalses mõttes? </a:t>
            </a:r>
          </a:p>
          <a:p>
            <a:r>
              <a:rPr lang="et-EE" sz="2800" dirty="0"/>
              <a:t>●	Mis võiks aidata tõsta nende elukvaliteeti? </a:t>
            </a:r>
          </a:p>
          <a:p>
            <a:r>
              <a:rPr lang="et-EE" sz="2800" dirty="0"/>
              <a:t>●	</a:t>
            </a:r>
            <a:r>
              <a:rPr lang="et-EE" sz="2800" dirty="0">
                <a:solidFill>
                  <a:srgbClr val="FF0000"/>
                </a:solidFill>
              </a:rPr>
              <a:t>Mis on neile oluline ja mis pakub rõõmu?</a:t>
            </a:r>
          </a:p>
          <a:p>
            <a:r>
              <a:rPr lang="et-EE" sz="2800" dirty="0">
                <a:solidFill>
                  <a:srgbClr val="FF0000"/>
                </a:solidFill>
              </a:rPr>
              <a:t>●	Milles seisnevad nende tugevused?</a:t>
            </a:r>
          </a:p>
          <a:p>
            <a:endParaRPr lang="et-EE" sz="2800" dirty="0"/>
          </a:p>
          <a:p>
            <a:r>
              <a:rPr lang="et-EE" sz="2800" dirty="0"/>
              <a:t>NB! Oluline siin etapis </a:t>
            </a:r>
            <a:r>
              <a:rPr lang="et-EE" sz="2800" b="1" dirty="0"/>
              <a:t>selgitatakse välja ka vabatahtlike seltsiliste tugevused, soovid ja milles nad vajaksid toetust.</a:t>
            </a:r>
          </a:p>
        </p:txBody>
      </p:sp>
    </p:spTree>
    <p:extLst>
      <p:ext uri="{BB962C8B-B14F-4D97-AF65-F5344CB8AC3E}">
        <p14:creationId xmlns:p14="http://schemas.microsoft.com/office/powerpoint/2010/main" val="94511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6408777" y="420623"/>
            <a:ext cx="5687568" cy="849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dirty="0"/>
          </a:p>
          <a:p>
            <a:r>
              <a:rPr lang="et-EE" dirty="0"/>
              <a:t>●	</a:t>
            </a:r>
            <a:r>
              <a:rPr lang="et-EE" sz="2800" dirty="0"/>
              <a:t>Millist abi suudab kogukond ise eakatele ja erivajadustega inimestele pakkuda?</a:t>
            </a:r>
          </a:p>
          <a:p>
            <a:endParaRPr lang="et-EE" sz="2800" dirty="0"/>
          </a:p>
          <a:p>
            <a:r>
              <a:rPr lang="et-EE" sz="2800" dirty="0"/>
              <a:t>●	Millised ressursid (teadmised, oskused, vahendid, võimekus) on selleks olemas? </a:t>
            </a:r>
          </a:p>
          <a:p>
            <a:endParaRPr lang="et-EE" sz="2800" dirty="0"/>
          </a:p>
          <a:p>
            <a:r>
              <a:rPr lang="et-EE" sz="2800" dirty="0"/>
              <a:t>●	Mida suudavad kaasatavad ise? Millised on nende ressursid?</a:t>
            </a:r>
          </a:p>
          <a:p>
            <a:endParaRPr lang="et-EE" sz="2800" dirty="0"/>
          </a:p>
          <a:p>
            <a:r>
              <a:rPr lang="et-EE" sz="2800" dirty="0"/>
              <a:t>●	Mis jääb puudu? </a:t>
            </a:r>
          </a:p>
          <a:p>
            <a:endParaRPr lang="et-EE" sz="2800" dirty="0"/>
          </a:p>
          <a:p>
            <a:r>
              <a:rPr lang="et-EE" sz="2800" dirty="0"/>
              <a:t>NB</a:t>
            </a:r>
            <a:r>
              <a:rPr lang="et-EE" sz="2800" b="1" dirty="0"/>
              <a:t>! Oluline on koostöö piirkonna sotsiaaltöötaja</a:t>
            </a:r>
            <a:r>
              <a:rPr lang="et-EE" sz="2800" dirty="0"/>
              <a:t>, </a:t>
            </a:r>
            <a:r>
              <a:rPr lang="et-EE" sz="2800" dirty="0" err="1"/>
              <a:t>koduõe</a:t>
            </a:r>
            <a:r>
              <a:rPr lang="et-EE" sz="2800" dirty="0"/>
              <a:t>, (pere)arsti, abivahendi spetsialisti, tuletõrje, politsei, ohvriabi või mõne muu vajaliku osapoolega.</a:t>
            </a:r>
          </a:p>
          <a:p>
            <a:r>
              <a:rPr lang="et-EE" dirty="0"/>
              <a:t>		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553" y="0"/>
            <a:ext cx="5896713" cy="9698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720" y="2596896"/>
            <a:ext cx="398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/>
              <a:t>4</a:t>
            </a:r>
            <a:r>
              <a:rPr lang="fi-FI" sz="4000" dirty="0"/>
              <a:t>. </a:t>
            </a:r>
            <a:r>
              <a:rPr lang="fi-FI" sz="4000" dirty="0" err="1"/>
              <a:t>Samm</a:t>
            </a:r>
            <a:r>
              <a:rPr lang="fi-FI" sz="4000" dirty="0"/>
              <a:t>   </a:t>
            </a:r>
            <a:endParaRPr lang="et-EE" sz="4000" dirty="0"/>
          </a:p>
          <a:p>
            <a:r>
              <a:rPr lang="et-EE" sz="4000" dirty="0"/>
              <a:t>Võimaluste hindamine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668166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1467</Words>
  <Application>Microsoft Office PowerPoint</Application>
  <PresentationFormat>A3-formaadis paber (297x420 mm)</PresentationFormat>
  <Paragraphs>221</Paragraphs>
  <Slides>15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3</vt:i4>
      </vt:variant>
      <vt:variant>
        <vt:lpstr>Slaidipealkirjad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Dubai Medium</vt:lpstr>
      <vt:lpstr>Office Theme</vt:lpstr>
      <vt:lpstr>Office'i kujundus</vt:lpstr>
      <vt:lpstr>1_Office'i kujundus</vt:lpstr>
      <vt:lpstr>Kogukondliku koostöömudel  eakate ja erivajadustega inimeste </vt:lpstr>
      <vt:lpstr>Kogukond  </vt:lpstr>
      <vt:lpstr>Kogukonna liigid</vt:lpstr>
      <vt:lpstr>Ressursipõhine kogukondade arendamine 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V</dc:creator>
  <cp:lastModifiedBy>Krista Pegolainen-Saar</cp:lastModifiedBy>
  <cp:revision>62</cp:revision>
  <dcterms:created xsi:type="dcterms:W3CDTF">2022-05-08T15:19:36Z</dcterms:created>
  <dcterms:modified xsi:type="dcterms:W3CDTF">2023-03-17T04:56:06Z</dcterms:modified>
</cp:coreProperties>
</file>